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92" r:id="rId4"/>
    <p:sldId id="257" r:id="rId5"/>
    <p:sldId id="276" r:id="rId6"/>
    <p:sldId id="258" r:id="rId7"/>
    <p:sldId id="259" r:id="rId8"/>
    <p:sldId id="260" r:id="rId9"/>
    <p:sldId id="272" r:id="rId10"/>
    <p:sldId id="273" r:id="rId11"/>
    <p:sldId id="281" r:id="rId12"/>
    <p:sldId id="277" r:id="rId13"/>
    <p:sldId id="284" r:id="rId14"/>
    <p:sldId id="274" r:id="rId15"/>
    <p:sldId id="283" r:id="rId16"/>
    <p:sldId id="275" r:id="rId17"/>
    <p:sldId id="287" r:id="rId18"/>
    <p:sldId id="279" r:id="rId19"/>
    <p:sldId id="280" r:id="rId20"/>
    <p:sldId id="285" r:id="rId21"/>
    <p:sldId id="265" r:id="rId22"/>
    <p:sldId id="278" r:id="rId23"/>
    <p:sldId id="266" r:id="rId24"/>
    <p:sldId id="268" r:id="rId25"/>
    <p:sldId id="269" r:id="rId26"/>
    <p:sldId id="286" r:id="rId27"/>
    <p:sldId id="288" r:id="rId28"/>
    <p:sldId id="294"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74EE91-ADDE-4DF9-953F-2B5AAAAC4FAA}" v="83" dt="2023-01-26T12:44:25.284"/>
    <p1510:client id="{D27A568C-5E65-44C5-BDE6-CC4D49CCB384}" v="2" dt="2023-01-26T13:10:53.7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222" y="-7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C6EF89-CC21-4134-BB38-771F2AECA2E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75A7D7D-9077-4707-859B-16A1A82D166F}">
      <dgm:prSet/>
      <dgm:spPr/>
      <dgm:t>
        <a:bodyPr/>
        <a:lstStyle/>
        <a:p>
          <a:r>
            <a:rPr lang="en-GB"/>
            <a:t>Returning to Youth Café Activities </a:t>
          </a:r>
          <a:endParaRPr lang="en-US"/>
        </a:p>
      </dgm:t>
    </dgm:pt>
    <dgm:pt modelId="{827ED460-C9F4-4031-863D-A926CAE52551}" type="parTrans" cxnId="{9FE8CF3C-5913-462F-A442-35F2D35995E5}">
      <dgm:prSet/>
      <dgm:spPr/>
      <dgm:t>
        <a:bodyPr/>
        <a:lstStyle/>
        <a:p>
          <a:endParaRPr lang="en-US"/>
        </a:p>
      </dgm:t>
    </dgm:pt>
    <dgm:pt modelId="{D336B267-A18E-4DD2-94D0-FCC1A0730F2A}" type="sibTrans" cxnId="{9FE8CF3C-5913-462F-A442-35F2D35995E5}">
      <dgm:prSet/>
      <dgm:spPr/>
      <dgm:t>
        <a:bodyPr/>
        <a:lstStyle/>
        <a:p>
          <a:endParaRPr lang="en-US"/>
        </a:p>
      </dgm:t>
    </dgm:pt>
    <dgm:pt modelId="{01F7E36D-6116-461E-A86F-B5BC2A35A9EA}">
      <dgm:prSet/>
      <dgm:spPr/>
      <dgm:t>
        <a:bodyPr/>
        <a:lstStyle/>
        <a:p>
          <a:r>
            <a:rPr lang="en-GB"/>
            <a:t>New Athletics Club Starting Monday 6</a:t>
          </a:r>
          <a:r>
            <a:rPr lang="en-GB" baseline="30000"/>
            <a:t>th</a:t>
          </a:r>
          <a:r>
            <a:rPr lang="en-GB"/>
            <a:t> Feb </a:t>
          </a:r>
          <a:endParaRPr lang="en-US"/>
        </a:p>
      </dgm:t>
    </dgm:pt>
    <dgm:pt modelId="{C48A7AE1-D1FC-43CE-BC75-F41806966B85}" type="parTrans" cxnId="{B3B2585D-6808-42A5-9268-4DFD1C75BA88}">
      <dgm:prSet/>
      <dgm:spPr/>
      <dgm:t>
        <a:bodyPr/>
        <a:lstStyle/>
        <a:p>
          <a:endParaRPr lang="en-US"/>
        </a:p>
      </dgm:t>
    </dgm:pt>
    <dgm:pt modelId="{E902673A-6CC2-4883-A26F-E465E9435F71}" type="sibTrans" cxnId="{B3B2585D-6808-42A5-9268-4DFD1C75BA88}">
      <dgm:prSet/>
      <dgm:spPr/>
      <dgm:t>
        <a:bodyPr/>
        <a:lstStyle/>
        <a:p>
          <a:endParaRPr lang="en-US"/>
        </a:p>
      </dgm:t>
    </dgm:pt>
    <dgm:pt modelId="{F1A96EB8-4B26-4C57-85F0-CFE058258E65}">
      <dgm:prSet/>
      <dgm:spPr/>
      <dgm:t>
        <a:bodyPr/>
        <a:lstStyle/>
        <a:p>
          <a:r>
            <a:rPr lang="en-GB"/>
            <a:t>Creativity in Care Intergenerational Puppets Workshops Starting Wed 22</a:t>
          </a:r>
          <a:r>
            <a:rPr lang="en-GB" baseline="30000"/>
            <a:t>nd</a:t>
          </a:r>
          <a:r>
            <a:rPr lang="en-GB"/>
            <a:t> Feb </a:t>
          </a:r>
          <a:endParaRPr lang="en-US"/>
        </a:p>
      </dgm:t>
    </dgm:pt>
    <dgm:pt modelId="{51E80864-8748-452E-A986-5E964233A18D}" type="parTrans" cxnId="{93BB2096-23B7-4F44-844E-29EF91196ADE}">
      <dgm:prSet/>
      <dgm:spPr/>
      <dgm:t>
        <a:bodyPr/>
        <a:lstStyle/>
        <a:p>
          <a:endParaRPr lang="en-US"/>
        </a:p>
      </dgm:t>
    </dgm:pt>
    <dgm:pt modelId="{E348585E-631F-4BE2-86BC-CD065C3C5C55}" type="sibTrans" cxnId="{93BB2096-23B7-4F44-844E-29EF91196ADE}">
      <dgm:prSet/>
      <dgm:spPr/>
      <dgm:t>
        <a:bodyPr/>
        <a:lstStyle/>
        <a:p>
          <a:endParaRPr lang="en-US"/>
        </a:p>
      </dgm:t>
    </dgm:pt>
    <dgm:pt modelId="{B2BC9325-8D1D-4490-8EDC-5B043CA2D878}">
      <dgm:prSet/>
      <dgm:spPr/>
      <dgm:t>
        <a:bodyPr/>
        <a:lstStyle/>
        <a:p>
          <a:r>
            <a:rPr lang="en-GB"/>
            <a:t>Inservice Day and Holiday Programmes.</a:t>
          </a:r>
          <a:endParaRPr lang="en-US"/>
        </a:p>
      </dgm:t>
    </dgm:pt>
    <dgm:pt modelId="{0D5B9229-673D-47AC-8740-544619EAC420}" type="parTrans" cxnId="{8CB0907C-1772-46AF-B908-C4DAB7A02233}">
      <dgm:prSet/>
      <dgm:spPr/>
      <dgm:t>
        <a:bodyPr/>
        <a:lstStyle/>
        <a:p>
          <a:endParaRPr lang="en-US"/>
        </a:p>
      </dgm:t>
    </dgm:pt>
    <dgm:pt modelId="{88AE2160-84F6-4ACF-8190-DC9FA819C2B1}" type="sibTrans" cxnId="{8CB0907C-1772-46AF-B908-C4DAB7A02233}">
      <dgm:prSet/>
      <dgm:spPr/>
      <dgm:t>
        <a:bodyPr/>
        <a:lstStyle/>
        <a:p>
          <a:endParaRPr lang="en-US"/>
        </a:p>
      </dgm:t>
    </dgm:pt>
    <dgm:pt modelId="{F6FAB611-D6D5-48BA-A3C3-6CF1C69CB027}">
      <dgm:prSet/>
      <dgm:spPr/>
      <dgm:t>
        <a:bodyPr/>
        <a:lstStyle/>
        <a:p>
          <a:r>
            <a:rPr lang="en-GB"/>
            <a:t>Wider Achievement – taking part in any of the 55 different courses we have on offer </a:t>
          </a:r>
          <a:endParaRPr lang="en-US"/>
        </a:p>
      </dgm:t>
    </dgm:pt>
    <dgm:pt modelId="{53B6082E-81E7-4D98-92CA-609A2DA34870}" type="parTrans" cxnId="{CFC01554-0196-4B8A-BAC2-550B9EA645C0}">
      <dgm:prSet/>
      <dgm:spPr/>
      <dgm:t>
        <a:bodyPr/>
        <a:lstStyle/>
        <a:p>
          <a:endParaRPr lang="en-US"/>
        </a:p>
      </dgm:t>
    </dgm:pt>
    <dgm:pt modelId="{513008FF-A795-4569-82AD-6E92284A26D2}" type="sibTrans" cxnId="{CFC01554-0196-4B8A-BAC2-550B9EA645C0}">
      <dgm:prSet/>
      <dgm:spPr/>
      <dgm:t>
        <a:bodyPr/>
        <a:lstStyle/>
        <a:p>
          <a:endParaRPr lang="en-US"/>
        </a:p>
      </dgm:t>
    </dgm:pt>
    <dgm:pt modelId="{99BBF722-7E6D-4C70-82C6-6B0130A6F126}">
      <dgm:prSet/>
      <dgm:spPr/>
      <dgm:t>
        <a:bodyPr/>
        <a:lstStyle/>
        <a:p>
          <a:r>
            <a:rPr lang="en-GB"/>
            <a:t>Supporting Young people to take part in Saltire Awards &amp; HLH Leadership Programme  </a:t>
          </a:r>
          <a:endParaRPr lang="en-US"/>
        </a:p>
      </dgm:t>
    </dgm:pt>
    <dgm:pt modelId="{6478F2D5-1890-46F1-8A96-EEFA9855CC6F}" type="parTrans" cxnId="{283D3A84-579A-4093-8026-60D50993E04B}">
      <dgm:prSet/>
      <dgm:spPr/>
      <dgm:t>
        <a:bodyPr/>
        <a:lstStyle/>
        <a:p>
          <a:endParaRPr lang="en-US"/>
        </a:p>
      </dgm:t>
    </dgm:pt>
    <dgm:pt modelId="{CD0E79A7-07DB-4A68-9270-389AB353F099}" type="sibTrans" cxnId="{283D3A84-579A-4093-8026-60D50993E04B}">
      <dgm:prSet/>
      <dgm:spPr/>
      <dgm:t>
        <a:bodyPr/>
        <a:lstStyle/>
        <a:p>
          <a:endParaRPr lang="en-US"/>
        </a:p>
      </dgm:t>
    </dgm:pt>
    <dgm:pt modelId="{F1F14047-6F79-49A9-8F21-6B686B9ECC32}">
      <dgm:prSet/>
      <dgm:spPr/>
      <dgm:t>
        <a:bodyPr/>
        <a:lstStyle/>
        <a:p>
          <a:r>
            <a:rPr lang="en-GB"/>
            <a:t>Well-being bag deliveries </a:t>
          </a:r>
          <a:endParaRPr lang="en-US"/>
        </a:p>
      </dgm:t>
    </dgm:pt>
    <dgm:pt modelId="{8CA53A3D-B0EC-4E53-95AC-34D36F24F86E}" type="parTrans" cxnId="{CB3A1581-8013-4C8B-B62F-466774B697E2}">
      <dgm:prSet/>
      <dgm:spPr/>
      <dgm:t>
        <a:bodyPr/>
        <a:lstStyle/>
        <a:p>
          <a:endParaRPr lang="en-US"/>
        </a:p>
      </dgm:t>
    </dgm:pt>
    <dgm:pt modelId="{93DD256C-C21C-43E5-A55F-A93E6CF8ED5E}" type="sibTrans" cxnId="{CB3A1581-8013-4C8B-B62F-466774B697E2}">
      <dgm:prSet/>
      <dgm:spPr/>
      <dgm:t>
        <a:bodyPr/>
        <a:lstStyle/>
        <a:p>
          <a:endParaRPr lang="en-US"/>
        </a:p>
      </dgm:t>
    </dgm:pt>
    <dgm:pt modelId="{54FD92CF-2446-4FCE-BC40-4E96911CD0B5}">
      <dgm:prSet/>
      <dgm:spPr/>
      <dgm:t>
        <a:bodyPr/>
        <a:lstStyle/>
        <a:p>
          <a:r>
            <a:rPr lang="en-GB"/>
            <a:t>And so much more! </a:t>
          </a:r>
          <a:endParaRPr lang="en-US"/>
        </a:p>
      </dgm:t>
    </dgm:pt>
    <dgm:pt modelId="{389050E6-73E5-4936-96A6-F8528CD1DB02}" type="parTrans" cxnId="{355E232A-B490-40A5-8BE8-39850E44D5AF}">
      <dgm:prSet/>
      <dgm:spPr/>
      <dgm:t>
        <a:bodyPr/>
        <a:lstStyle/>
        <a:p>
          <a:endParaRPr lang="en-US"/>
        </a:p>
      </dgm:t>
    </dgm:pt>
    <dgm:pt modelId="{A1A72907-97CD-42A4-80F8-5A6B581B0199}" type="sibTrans" cxnId="{355E232A-B490-40A5-8BE8-39850E44D5AF}">
      <dgm:prSet/>
      <dgm:spPr/>
      <dgm:t>
        <a:bodyPr/>
        <a:lstStyle/>
        <a:p>
          <a:endParaRPr lang="en-US"/>
        </a:p>
      </dgm:t>
    </dgm:pt>
    <dgm:pt modelId="{44FE9A3D-F625-4471-8BCD-99DD7ED33CB5}" type="pres">
      <dgm:prSet presAssocID="{F8C6EF89-CC21-4134-BB38-771F2AECA2E5}" presName="vert0" presStyleCnt="0">
        <dgm:presLayoutVars>
          <dgm:dir/>
          <dgm:animOne val="branch"/>
          <dgm:animLvl val="lvl"/>
        </dgm:presLayoutVars>
      </dgm:prSet>
      <dgm:spPr/>
      <dgm:t>
        <a:bodyPr/>
        <a:lstStyle/>
        <a:p>
          <a:endParaRPr lang="en-GB"/>
        </a:p>
      </dgm:t>
    </dgm:pt>
    <dgm:pt modelId="{5A3A0EDE-96AA-4039-A260-3F35A50A8AB9}" type="pres">
      <dgm:prSet presAssocID="{D75A7D7D-9077-4707-859B-16A1A82D166F}" presName="thickLine" presStyleLbl="alignNode1" presStyleIdx="0" presStyleCnt="8"/>
      <dgm:spPr/>
    </dgm:pt>
    <dgm:pt modelId="{3D86289C-AB32-44AD-87A5-61F6877CCEE4}" type="pres">
      <dgm:prSet presAssocID="{D75A7D7D-9077-4707-859B-16A1A82D166F}" presName="horz1" presStyleCnt="0"/>
      <dgm:spPr/>
    </dgm:pt>
    <dgm:pt modelId="{B400E700-2A82-4D16-8DFD-3F4817A2432E}" type="pres">
      <dgm:prSet presAssocID="{D75A7D7D-9077-4707-859B-16A1A82D166F}" presName="tx1" presStyleLbl="revTx" presStyleIdx="0" presStyleCnt="8"/>
      <dgm:spPr/>
      <dgm:t>
        <a:bodyPr/>
        <a:lstStyle/>
        <a:p>
          <a:endParaRPr lang="en-GB"/>
        </a:p>
      </dgm:t>
    </dgm:pt>
    <dgm:pt modelId="{F53782CC-F3AD-4CE0-908F-8E20D511B3A2}" type="pres">
      <dgm:prSet presAssocID="{D75A7D7D-9077-4707-859B-16A1A82D166F}" presName="vert1" presStyleCnt="0"/>
      <dgm:spPr/>
    </dgm:pt>
    <dgm:pt modelId="{43F69F27-3359-467C-9D76-63FF5CEFDE55}" type="pres">
      <dgm:prSet presAssocID="{01F7E36D-6116-461E-A86F-B5BC2A35A9EA}" presName="thickLine" presStyleLbl="alignNode1" presStyleIdx="1" presStyleCnt="8"/>
      <dgm:spPr/>
    </dgm:pt>
    <dgm:pt modelId="{EE7E428C-DED6-4CC8-AA16-9EDA912E3DDE}" type="pres">
      <dgm:prSet presAssocID="{01F7E36D-6116-461E-A86F-B5BC2A35A9EA}" presName="horz1" presStyleCnt="0"/>
      <dgm:spPr/>
    </dgm:pt>
    <dgm:pt modelId="{CC0FAEEF-8FB3-4FC6-A717-F178DFABAC0F}" type="pres">
      <dgm:prSet presAssocID="{01F7E36D-6116-461E-A86F-B5BC2A35A9EA}" presName="tx1" presStyleLbl="revTx" presStyleIdx="1" presStyleCnt="8"/>
      <dgm:spPr/>
      <dgm:t>
        <a:bodyPr/>
        <a:lstStyle/>
        <a:p>
          <a:endParaRPr lang="en-GB"/>
        </a:p>
      </dgm:t>
    </dgm:pt>
    <dgm:pt modelId="{3FA81F89-39E4-4705-8F8C-7C42091E480B}" type="pres">
      <dgm:prSet presAssocID="{01F7E36D-6116-461E-A86F-B5BC2A35A9EA}" presName="vert1" presStyleCnt="0"/>
      <dgm:spPr/>
    </dgm:pt>
    <dgm:pt modelId="{83408E11-E712-4AF5-84D5-30E98EE82A07}" type="pres">
      <dgm:prSet presAssocID="{F1A96EB8-4B26-4C57-85F0-CFE058258E65}" presName="thickLine" presStyleLbl="alignNode1" presStyleIdx="2" presStyleCnt="8"/>
      <dgm:spPr/>
    </dgm:pt>
    <dgm:pt modelId="{784AFF2F-D915-4BB4-89A3-99DEC95B301E}" type="pres">
      <dgm:prSet presAssocID="{F1A96EB8-4B26-4C57-85F0-CFE058258E65}" presName="horz1" presStyleCnt="0"/>
      <dgm:spPr/>
    </dgm:pt>
    <dgm:pt modelId="{09A8A84D-FD4A-46E2-80BF-8417695B5558}" type="pres">
      <dgm:prSet presAssocID="{F1A96EB8-4B26-4C57-85F0-CFE058258E65}" presName="tx1" presStyleLbl="revTx" presStyleIdx="2" presStyleCnt="8"/>
      <dgm:spPr/>
      <dgm:t>
        <a:bodyPr/>
        <a:lstStyle/>
        <a:p>
          <a:endParaRPr lang="en-GB"/>
        </a:p>
      </dgm:t>
    </dgm:pt>
    <dgm:pt modelId="{9A5AE8B0-6769-4EF4-BB0B-434BBC7926C7}" type="pres">
      <dgm:prSet presAssocID="{F1A96EB8-4B26-4C57-85F0-CFE058258E65}" presName="vert1" presStyleCnt="0"/>
      <dgm:spPr/>
    </dgm:pt>
    <dgm:pt modelId="{B6279D80-5D4D-41E2-A2FF-EA02034B1E39}" type="pres">
      <dgm:prSet presAssocID="{B2BC9325-8D1D-4490-8EDC-5B043CA2D878}" presName="thickLine" presStyleLbl="alignNode1" presStyleIdx="3" presStyleCnt="8"/>
      <dgm:spPr/>
    </dgm:pt>
    <dgm:pt modelId="{144FFFD2-3994-44CF-97F7-FC763C5D8DCA}" type="pres">
      <dgm:prSet presAssocID="{B2BC9325-8D1D-4490-8EDC-5B043CA2D878}" presName="horz1" presStyleCnt="0"/>
      <dgm:spPr/>
    </dgm:pt>
    <dgm:pt modelId="{B491B4BA-B141-4115-B7C9-AC3069991100}" type="pres">
      <dgm:prSet presAssocID="{B2BC9325-8D1D-4490-8EDC-5B043CA2D878}" presName="tx1" presStyleLbl="revTx" presStyleIdx="3" presStyleCnt="8"/>
      <dgm:spPr/>
      <dgm:t>
        <a:bodyPr/>
        <a:lstStyle/>
        <a:p>
          <a:endParaRPr lang="en-GB"/>
        </a:p>
      </dgm:t>
    </dgm:pt>
    <dgm:pt modelId="{EA792671-BC6F-4208-94CE-39F0016388C3}" type="pres">
      <dgm:prSet presAssocID="{B2BC9325-8D1D-4490-8EDC-5B043CA2D878}" presName="vert1" presStyleCnt="0"/>
      <dgm:spPr/>
    </dgm:pt>
    <dgm:pt modelId="{5388EEC8-038B-404F-902E-A22DC0A2C393}" type="pres">
      <dgm:prSet presAssocID="{F6FAB611-D6D5-48BA-A3C3-6CF1C69CB027}" presName="thickLine" presStyleLbl="alignNode1" presStyleIdx="4" presStyleCnt="8"/>
      <dgm:spPr/>
    </dgm:pt>
    <dgm:pt modelId="{E9C4A3F1-A3B8-4088-9C2B-0E24CB5AB255}" type="pres">
      <dgm:prSet presAssocID="{F6FAB611-D6D5-48BA-A3C3-6CF1C69CB027}" presName="horz1" presStyleCnt="0"/>
      <dgm:spPr/>
    </dgm:pt>
    <dgm:pt modelId="{29600652-C620-47B4-8D44-40CB49C78849}" type="pres">
      <dgm:prSet presAssocID="{F6FAB611-D6D5-48BA-A3C3-6CF1C69CB027}" presName="tx1" presStyleLbl="revTx" presStyleIdx="4" presStyleCnt="8"/>
      <dgm:spPr/>
      <dgm:t>
        <a:bodyPr/>
        <a:lstStyle/>
        <a:p>
          <a:endParaRPr lang="en-GB"/>
        </a:p>
      </dgm:t>
    </dgm:pt>
    <dgm:pt modelId="{21B636A2-6677-41C4-9F49-A5D7C2836974}" type="pres">
      <dgm:prSet presAssocID="{F6FAB611-D6D5-48BA-A3C3-6CF1C69CB027}" presName="vert1" presStyleCnt="0"/>
      <dgm:spPr/>
    </dgm:pt>
    <dgm:pt modelId="{D750A878-2315-4AF7-B4D5-109D048884AE}" type="pres">
      <dgm:prSet presAssocID="{99BBF722-7E6D-4C70-82C6-6B0130A6F126}" presName="thickLine" presStyleLbl="alignNode1" presStyleIdx="5" presStyleCnt="8"/>
      <dgm:spPr/>
    </dgm:pt>
    <dgm:pt modelId="{F3C1EB93-0457-4F08-8309-C98A25E94360}" type="pres">
      <dgm:prSet presAssocID="{99BBF722-7E6D-4C70-82C6-6B0130A6F126}" presName="horz1" presStyleCnt="0"/>
      <dgm:spPr/>
    </dgm:pt>
    <dgm:pt modelId="{82E4B746-ACFD-4689-AE26-9BE70EA30B24}" type="pres">
      <dgm:prSet presAssocID="{99BBF722-7E6D-4C70-82C6-6B0130A6F126}" presName="tx1" presStyleLbl="revTx" presStyleIdx="5" presStyleCnt="8"/>
      <dgm:spPr/>
      <dgm:t>
        <a:bodyPr/>
        <a:lstStyle/>
        <a:p>
          <a:endParaRPr lang="en-GB"/>
        </a:p>
      </dgm:t>
    </dgm:pt>
    <dgm:pt modelId="{115D382C-253C-4364-8591-1AD4A581C4B1}" type="pres">
      <dgm:prSet presAssocID="{99BBF722-7E6D-4C70-82C6-6B0130A6F126}" presName="vert1" presStyleCnt="0"/>
      <dgm:spPr/>
    </dgm:pt>
    <dgm:pt modelId="{0B2A2886-7752-4BFD-846C-2CC2F936E0E1}" type="pres">
      <dgm:prSet presAssocID="{F1F14047-6F79-49A9-8F21-6B686B9ECC32}" presName="thickLine" presStyleLbl="alignNode1" presStyleIdx="6" presStyleCnt="8"/>
      <dgm:spPr/>
    </dgm:pt>
    <dgm:pt modelId="{B3A88292-801A-4D0B-BD57-845001949E01}" type="pres">
      <dgm:prSet presAssocID="{F1F14047-6F79-49A9-8F21-6B686B9ECC32}" presName="horz1" presStyleCnt="0"/>
      <dgm:spPr/>
    </dgm:pt>
    <dgm:pt modelId="{2094CA73-9CBB-469E-BCEF-007AFC779FE4}" type="pres">
      <dgm:prSet presAssocID="{F1F14047-6F79-49A9-8F21-6B686B9ECC32}" presName="tx1" presStyleLbl="revTx" presStyleIdx="6" presStyleCnt="8"/>
      <dgm:spPr/>
      <dgm:t>
        <a:bodyPr/>
        <a:lstStyle/>
        <a:p>
          <a:endParaRPr lang="en-GB"/>
        </a:p>
      </dgm:t>
    </dgm:pt>
    <dgm:pt modelId="{CEA2C77C-5EAD-49C1-AFF5-8FE3DF173526}" type="pres">
      <dgm:prSet presAssocID="{F1F14047-6F79-49A9-8F21-6B686B9ECC32}" presName="vert1" presStyleCnt="0"/>
      <dgm:spPr/>
    </dgm:pt>
    <dgm:pt modelId="{D697A366-A51F-436A-A296-6E47FFBAAA15}" type="pres">
      <dgm:prSet presAssocID="{54FD92CF-2446-4FCE-BC40-4E96911CD0B5}" presName="thickLine" presStyleLbl="alignNode1" presStyleIdx="7" presStyleCnt="8"/>
      <dgm:spPr/>
    </dgm:pt>
    <dgm:pt modelId="{AE14B967-7B5C-4250-BA99-C13C4BB3A02C}" type="pres">
      <dgm:prSet presAssocID="{54FD92CF-2446-4FCE-BC40-4E96911CD0B5}" presName="horz1" presStyleCnt="0"/>
      <dgm:spPr/>
    </dgm:pt>
    <dgm:pt modelId="{0E4B5123-6685-4923-ABF8-D04D5A4F5A7A}" type="pres">
      <dgm:prSet presAssocID="{54FD92CF-2446-4FCE-BC40-4E96911CD0B5}" presName="tx1" presStyleLbl="revTx" presStyleIdx="7" presStyleCnt="8"/>
      <dgm:spPr/>
      <dgm:t>
        <a:bodyPr/>
        <a:lstStyle/>
        <a:p>
          <a:endParaRPr lang="en-GB"/>
        </a:p>
      </dgm:t>
    </dgm:pt>
    <dgm:pt modelId="{BF857767-ECA5-42F1-864E-9A25C38FCE40}" type="pres">
      <dgm:prSet presAssocID="{54FD92CF-2446-4FCE-BC40-4E96911CD0B5}" presName="vert1" presStyleCnt="0"/>
      <dgm:spPr/>
    </dgm:pt>
  </dgm:ptLst>
  <dgm:cxnLst>
    <dgm:cxn modelId="{720C6A40-1A3D-42AC-904E-1FA6EF05D67C}" type="presOf" srcId="{D75A7D7D-9077-4707-859B-16A1A82D166F}" destId="{B400E700-2A82-4D16-8DFD-3F4817A2432E}" srcOrd="0" destOrd="0" presId="urn:microsoft.com/office/officeart/2008/layout/LinedList"/>
    <dgm:cxn modelId="{81D8F3A0-74F8-44E7-B348-D152841631F2}" type="presOf" srcId="{F1A96EB8-4B26-4C57-85F0-CFE058258E65}" destId="{09A8A84D-FD4A-46E2-80BF-8417695B5558}" srcOrd="0" destOrd="0" presId="urn:microsoft.com/office/officeart/2008/layout/LinedList"/>
    <dgm:cxn modelId="{CFC01554-0196-4B8A-BAC2-550B9EA645C0}" srcId="{F8C6EF89-CC21-4134-BB38-771F2AECA2E5}" destId="{F6FAB611-D6D5-48BA-A3C3-6CF1C69CB027}" srcOrd="4" destOrd="0" parTransId="{53B6082E-81E7-4D98-92CA-609A2DA34870}" sibTransId="{513008FF-A795-4569-82AD-6E92284A26D2}"/>
    <dgm:cxn modelId="{355E3E50-B9E2-4D2E-BE4C-91EEF14E8D27}" type="presOf" srcId="{B2BC9325-8D1D-4490-8EDC-5B043CA2D878}" destId="{B491B4BA-B141-4115-B7C9-AC3069991100}" srcOrd="0" destOrd="0" presId="urn:microsoft.com/office/officeart/2008/layout/LinedList"/>
    <dgm:cxn modelId="{8CB0907C-1772-46AF-B908-C4DAB7A02233}" srcId="{F8C6EF89-CC21-4134-BB38-771F2AECA2E5}" destId="{B2BC9325-8D1D-4490-8EDC-5B043CA2D878}" srcOrd="3" destOrd="0" parTransId="{0D5B9229-673D-47AC-8740-544619EAC420}" sibTransId="{88AE2160-84F6-4ACF-8190-DC9FA819C2B1}"/>
    <dgm:cxn modelId="{283D3A84-579A-4093-8026-60D50993E04B}" srcId="{F8C6EF89-CC21-4134-BB38-771F2AECA2E5}" destId="{99BBF722-7E6D-4C70-82C6-6B0130A6F126}" srcOrd="5" destOrd="0" parTransId="{6478F2D5-1890-46F1-8A96-EEFA9855CC6F}" sibTransId="{CD0E79A7-07DB-4A68-9270-389AB353F099}"/>
    <dgm:cxn modelId="{355E232A-B490-40A5-8BE8-39850E44D5AF}" srcId="{F8C6EF89-CC21-4134-BB38-771F2AECA2E5}" destId="{54FD92CF-2446-4FCE-BC40-4E96911CD0B5}" srcOrd="7" destOrd="0" parTransId="{389050E6-73E5-4936-96A6-F8528CD1DB02}" sibTransId="{A1A72907-97CD-42A4-80F8-5A6B581B0199}"/>
    <dgm:cxn modelId="{9A629B7A-7EA3-4376-B509-C73B848896C4}" type="presOf" srcId="{99BBF722-7E6D-4C70-82C6-6B0130A6F126}" destId="{82E4B746-ACFD-4689-AE26-9BE70EA30B24}" srcOrd="0" destOrd="0" presId="urn:microsoft.com/office/officeart/2008/layout/LinedList"/>
    <dgm:cxn modelId="{B3B2585D-6808-42A5-9268-4DFD1C75BA88}" srcId="{F8C6EF89-CC21-4134-BB38-771F2AECA2E5}" destId="{01F7E36D-6116-461E-A86F-B5BC2A35A9EA}" srcOrd="1" destOrd="0" parTransId="{C48A7AE1-D1FC-43CE-BC75-F41806966B85}" sibTransId="{E902673A-6CC2-4883-A26F-E465E9435F71}"/>
    <dgm:cxn modelId="{9FE8CF3C-5913-462F-A442-35F2D35995E5}" srcId="{F8C6EF89-CC21-4134-BB38-771F2AECA2E5}" destId="{D75A7D7D-9077-4707-859B-16A1A82D166F}" srcOrd="0" destOrd="0" parTransId="{827ED460-C9F4-4031-863D-A926CAE52551}" sibTransId="{D336B267-A18E-4DD2-94D0-FCC1A0730F2A}"/>
    <dgm:cxn modelId="{93BB2096-23B7-4F44-844E-29EF91196ADE}" srcId="{F8C6EF89-CC21-4134-BB38-771F2AECA2E5}" destId="{F1A96EB8-4B26-4C57-85F0-CFE058258E65}" srcOrd="2" destOrd="0" parTransId="{51E80864-8748-452E-A986-5E964233A18D}" sibTransId="{E348585E-631F-4BE2-86BC-CD065C3C5C55}"/>
    <dgm:cxn modelId="{6026A0D4-4C0F-42A9-A373-AA69813D4511}" type="presOf" srcId="{F8C6EF89-CC21-4134-BB38-771F2AECA2E5}" destId="{44FE9A3D-F625-4471-8BCD-99DD7ED33CB5}" srcOrd="0" destOrd="0" presId="urn:microsoft.com/office/officeart/2008/layout/LinedList"/>
    <dgm:cxn modelId="{6D948CAD-1C75-4D6B-8D31-3A0D7640936A}" type="presOf" srcId="{F1F14047-6F79-49A9-8F21-6B686B9ECC32}" destId="{2094CA73-9CBB-469E-BCEF-007AFC779FE4}" srcOrd="0" destOrd="0" presId="urn:microsoft.com/office/officeart/2008/layout/LinedList"/>
    <dgm:cxn modelId="{EA941581-0C7F-41CC-9EF8-687645238397}" type="presOf" srcId="{01F7E36D-6116-461E-A86F-B5BC2A35A9EA}" destId="{CC0FAEEF-8FB3-4FC6-A717-F178DFABAC0F}" srcOrd="0" destOrd="0" presId="urn:microsoft.com/office/officeart/2008/layout/LinedList"/>
    <dgm:cxn modelId="{402E71D2-4C93-474D-8986-EA8BAC0726E7}" type="presOf" srcId="{F6FAB611-D6D5-48BA-A3C3-6CF1C69CB027}" destId="{29600652-C620-47B4-8D44-40CB49C78849}" srcOrd="0" destOrd="0" presId="urn:microsoft.com/office/officeart/2008/layout/LinedList"/>
    <dgm:cxn modelId="{16D94AD5-0305-4F25-9113-888A50D0BD19}" type="presOf" srcId="{54FD92CF-2446-4FCE-BC40-4E96911CD0B5}" destId="{0E4B5123-6685-4923-ABF8-D04D5A4F5A7A}" srcOrd="0" destOrd="0" presId="urn:microsoft.com/office/officeart/2008/layout/LinedList"/>
    <dgm:cxn modelId="{CB3A1581-8013-4C8B-B62F-466774B697E2}" srcId="{F8C6EF89-CC21-4134-BB38-771F2AECA2E5}" destId="{F1F14047-6F79-49A9-8F21-6B686B9ECC32}" srcOrd="6" destOrd="0" parTransId="{8CA53A3D-B0EC-4E53-95AC-34D36F24F86E}" sibTransId="{93DD256C-C21C-43E5-A55F-A93E6CF8ED5E}"/>
    <dgm:cxn modelId="{1C478F13-8E33-469D-91BD-BE841A574A08}" type="presParOf" srcId="{44FE9A3D-F625-4471-8BCD-99DD7ED33CB5}" destId="{5A3A0EDE-96AA-4039-A260-3F35A50A8AB9}" srcOrd="0" destOrd="0" presId="urn:microsoft.com/office/officeart/2008/layout/LinedList"/>
    <dgm:cxn modelId="{B885E1B2-5043-4531-B838-80857085D7A6}" type="presParOf" srcId="{44FE9A3D-F625-4471-8BCD-99DD7ED33CB5}" destId="{3D86289C-AB32-44AD-87A5-61F6877CCEE4}" srcOrd="1" destOrd="0" presId="urn:microsoft.com/office/officeart/2008/layout/LinedList"/>
    <dgm:cxn modelId="{531FA3B5-7B3E-4A45-A30D-E4573FF06CB6}" type="presParOf" srcId="{3D86289C-AB32-44AD-87A5-61F6877CCEE4}" destId="{B400E700-2A82-4D16-8DFD-3F4817A2432E}" srcOrd="0" destOrd="0" presId="urn:microsoft.com/office/officeart/2008/layout/LinedList"/>
    <dgm:cxn modelId="{D41955FC-BEB7-4176-985B-ED0DF3649EDA}" type="presParOf" srcId="{3D86289C-AB32-44AD-87A5-61F6877CCEE4}" destId="{F53782CC-F3AD-4CE0-908F-8E20D511B3A2}" srcOrd="1" destOrd="0" presId="urn:microsoft.com/office/officeart/2008/layout/LinedList"/>
    <dgm:cxn modelId="{A6444237-6D37-47C6-A33B-DAB4BC938999}" type="presParOf" srcId="{44FE9A3D-F625-4471-8BCD-99DD7ED33CB5}" destId="{43F69F27-3359-467C-9D76-63FF5CEFDE55}" srcOrd="2" destOrd="0" presId="urn:microsoft.com/office/officeart/2008/layout/LinedList"/>
    <dgm:cxn modelId="{85B1AFAD-330B-47B5-81C2-D32D71204FAD}" type="presParOf" srcId="{44FE9A3D-F625-4471-8BCD-99DD7ED33CB5}" destId="{EE7E428C-DED6-4CC8-AA16-9EDA912E3DDE}" srcOrd="3" destOrd="0" presId="urn:microsoft.com/office/officeart/2008/layout/LinedList"/>
    <dgm:cxn modelId="{F6AC6C0B-3C27-460C-A28C-B18B7F7365B2}" type="presParOf" srcId="{EE7E428C-DED6-4CC8-AA16-9EDA912E3DDE}" destId="{CC0FAEEF-8FB3-4FC6-A717-F178DFABAC0F}" srcOrd="0" destOrd="0" presId="urn:microsoft.com/office/officeart/2008/layout/LinedList"/>
    <dgm:cxn modelId="{AD4D0D44-7F9D-4DCF-ACC1-B1723387758B}" type="presParOf" srcId="{EE7E428C-DED6-4CC8-AA16-9EDA912E3DDE}" destId="{3FA81F89-39E4-4705-8F8C-7C42091E480B}" srcOrd="1" destOrd="0" presId="urn:microsoft.com/office/officeart/2008/layout/LinedList"/>
    <dgm:cxn modelId="{F17F6ADE-79AD-467A-9C87-4D5E9316D37C}" type="presParOf" srcId="{44FE9A3D-F625-4471-8BCD-99DD7ED33CB5}" destId="{83408E11-E712-4AF5-84D5-30E98EE82A07}" srcOrd="4" destOrd="0" presId="urn:microsoft.com/office/officeart/2008/layout/LinedList"/>
    <dgm:cxn modelId="{8925EF19-C405-43FD-8348-0BF5C350117E}" type="presParOf" srcId="{44FE9A3D-F625-4471-8BCD-99DD7ED33CB5}" destId="{784AFF2F-D915-4BB4-89A3-99DEC95B301E}" srcOrd="5" destOrd="0" presId="urn:microsoft.com/office/officeart/2008/layout/LinedList"/>
    <dgm:cxn modelId="{2CF2BEED-AE7F-4695-BE5D-0D678797C504}" type="presParOf" srcId="{784AFF2F-D915-4BB4-89A3-99DEC95B301E}" destId="{09A8A84D-FD4A-46E2-80BF-8417695B5558}" srcOrd="0" destOrd="0" presId="urn:microsoft.com/office/officeart/2008/layout/LinedList"/>
    <dgm:cxn modelId="{FBAC0922-AB47-4ADA-9612-87765661B10E}" type="presParOf" srcId="{784AFF2F-D915-4BB4-89A3-99DEC95B301E}" destId="{9A5AE8B0-6769-4EF4-BB0B-434BBC7926C7}" srcOrd="1" destOrd="0" presId="urn:microsoft.com/office/officeart/2008/layout/LinedList"/>
    <dgm:cxn modelId="{815F2A60-240F-4C94-A132-FA4A0061385C}" type="presParOf" srcId="{44FE9A3D-F625-4471-8BCD-99DD7ED33CB5}" destId="{B6279D80-5D4D-41E2-A2FF-EA02034B1E39}" srcOrd="6" destOrd="0" presId="urn:microsoft.com/office/officeart/2008/layout/LinedList"/>
    <dgm:cxn modelId="{28A11971-8F7A-4B4D-A727-8AF496E7B0BC}" type="presParOf" srcId="{44FE9A3D-F625-4471-8BCD-99DD7ED33CB5}" destId="{144FFFD2-3994-44CF-97F7-FC763C5D8DCA}" srcOrd="7" destOrd="0" presId="urn:microsoft.com/office/officeart/2008/layout/LinedList"/>
    <dgm:cxn modelId="{0F453EDF-EB1A-4324-8145-05255F84435F}" type="presParOf" srcId="{144FFFD2-3994-44CF-97F7-FC763C5D8DCA}" destId="{B491B4BA-B141-4115-B7C9-AC3069991100}" srcOrd="0" destOrd="0" presId="urn:microsoft.com/office/officeart/2008/layout/LinedList"/>
    <dgm:cxn modelId="{A5AACAAD-973D-4C46-A20D-2C42FD813F15}" type="presParOf" srcId="{144FFFD2-3994-44CF-97F7-FC763C5D8DCA}" destId="{EA792671-BC6F-4208-94CE-39F0016388C3}" srcOrd="1" destOrd="0" presId="urn:microsoft.com/office/officeart/2008/layout/LinedList"/>
    <dgm:cxn modelId="{FF351C91-67E7-479A-B746-8154BDDEB91F}" type="presParOf" srcId="{44FE9A3D-F625-4471-8BCD-99DD7ED33CB5}" destId="{5388EEC8-038B-404F-902E-A22DC0A2C393}" srcOrd="8" destOrd="0" presId="urn:microsoft.com/office/officeart/2008/layout/LinedList"/>
    <dgm:cxn modelId="{5D0F20E2-99A3-4C44-8307-1D9584995B33}" type="presParOf" srcId="{44FE9A3D-F625-4471-8BCD-99DD7ED33CB5}" destId="{E9C4A3F1-A3B8-4088-9C2B-0E24CB5AB255}" srcOrd="9" destOrd="0" presId="urn:microsoft.com/office/officeart/2008/layout/LinedList"/>
    <dgm:cxn modelId="{FEFC0281-D9A7-4807-89D2-1C88EE756F29}" type="presParOf" srcId="{E9C4A3F1-A3B8-4088-9C2B-0E24CB5AB255}" destId="{29600652-C620-47B4-8D44-40CB49C78849}" srcOrd="0" destOrd="0" presId="urn:microsoft.com/office/officeart/2008/layout/LinedList"/>
    <dgm:cxn modelId="{48651B7C-F503-4F97-9A84-FB5D1CAE5743}" type="presParOf" srcId="{E9C4A3F1-A3B8-4088-9C2B-0E24CB5AB255}" destId="{21B636A2-6677-41C4-9F49-A5D7C2836974}" srcOrd="1" destOrd="0" presId="urn:microsoft.com/office/officeart/2008/layout/LinedList"/>
    <dgm:cxn modelId="{7B213927-610A-46EC-9917-502F2BA67BD2}" type="presParOf" srcId="{44FE9A3D-F625-4471-8BCD-99DD7ED33CB5}" destId="{D750A878-2315-4AF7-B4D5-109D048884AE}" srcOrd="10" destOrd="0" presId="urn:microsoft.com/office/officeart/2008/layout/LinedList"/>
    <dgm:cxn modelId="{1F3C80D7-3CDC-4C2C-9ADF-87B5E2B3ED72}" type="presParOf" srcId="{44FE9A3D-F625-4471-8BCD-99DD7ED33CB5}" destId="{F3C1EB93-0457-4F08-8309-C98A25E94360}" srcOrd="11" destOrd="0" presId="urn:microsoft.com/office/officeart/2008/layout/LinedList"/>
    <dgm:cxn modelId="{F9E0DD95-8836-4574-B3D3-FDE001C48DF0}" type="presParOf" srcId="{F3C1EB93-0457-4F08-8309-C98A25E94360}" destId="{82E4B746-ACFD-4689-AE26-9BE70EA30B24}" srcOrd="0" destOrd="0" presId="urn:microsoft.com/office/officeart/2008/layout/LinedList"/>
    <dgm:cxn modelId="{E13AA8A1-9A1C-4CCE-AA05-F2DBC191A6C8}" type="presParOf" srcId="{F3C1EB93-0457-4F08-8309-C98A25E94360}" destId="{115D382C-253C-4364-8591-1AD4A581C4B1}" srcOrd="1" destOrd="0" presId="urn:microsoft.com/office/officeart/2008/layout/LinedList"/>
    <dgm:cxn modelId="{AA213C6C-FB37-4F27-964B-EC26CC04E1AD}" type="presParOf" srcId="{44FE9A3D-F625-4471-8BCD-99DD7ED33CB5}" destId="{0B2A2886-7752-4BFD-846C-2CC2F936E0E1}" srcOrd="12" destOrd="0" presId="urn:microsoft.com/office/officeart/2008/layout/LinedList"/>
    <dgm:cxn modelId="{1934ADC3-F97B-4147-8A21-0539B162848A}" type="presParOf" srcId="{44FE9A3D-F625-4471-8BCD-99DD7ED33CB5}" destId="{B3A88292-801A-4D0B-BD57-845001949E01}" srcOrd="13" destOrd="0" presId="urn:microsoft.com/office/officeart/2008/layout/LinedList"/>
    <dgm:cxn modelId="{6A090F5F-03DB-44F3-95EA-EE5624F214E7}" type="presParOf" srcId="{B3A88292-801A-4D0B-BD57-845001949E01}" destId="{2094CA73-9CBB-469E-BCEF-007AFC779FE4}" srcOrd="0" destOrd="0" presId="urn:microsoft.com/office/officeart/2008/layout/LinedList"/>
    <dgm:cxn modelId="{583D7A85-AF96-43AB-8C7C-49CCC7D38B04}" type="presParOf" srcId="{B3A88292-801A-4D0B-BD57-845001949E01}" destId="{CEA2C77C-5EAD-49C1-AFF5-8FE3DF173526}" srcOrd="1" destOrd="0" presId="urn:microsoft.com/office/officeart/2008/layout/LinedList"/>
    <dgm:cxn modelId="{E9F63192-F7A5-4E57-9398-9F8D2E2EEFF8}" type="presParOf" srcId="{44FE9A3D-F625-4471-8BCD-99DD7ED33CB5}" destId="{D697A366-A51F-436A-A296-6E47FFBAAA15}" srcOrd="14" destOrd="0" presId="urn:microsoft.com/office/officeart/2008/layout/LinedList"/>
    <dgm:cxn modelId="{32F100F1-F8B5-4703-A204-204A4487A133}" type="presParOf" srcId="{44FE9A3D-F625-4471-8BCD-99DD7ED33CB5}" destId="{AE14B967-7B5C-4250-BA99-C13C4BB3A02C}" srcOrd="15" destOrd="0" presId="urn:microsoft.com/office/officeart/2008/layout/LinedList"/>
    <dgm:cxn modelId="{AB3713FB-9D8A-4127-909B-6FBFE5BC4821}" type="presParOf" srcId="{AE14B967-7B5C-4250-BA99-C13C4BB3A02C}" destId="{0E4B5123-6685-4923-ABF8-D04D5A4F5A7A}" srcOrd="0" destOrd="0" presId="urn:microsoft.com/office/officeart/2008/layout/LinedList"/>
    <dgm:cxn modelId="{C5306433-350A-492C-A5D9-C26DA605C746}" type="presParOf" srcId="{AE14B967-7B5C-4250-BA99-C13C4BB3A02C}" destId="{BF857767-ECA5-42F1-864E-9A25C38FCE40}"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3A0EDE-96AA-4039-A260-3F35A50A8AB9}">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00E700-2A82-4D16-8DFD-3F4817A2432E}">
      <dsp:nvSpPr>
        <dsp:cNvPr id="0" name=""/>
        <dsp:cNvSpPr/>
      </dsp:nvSpPr>
      <dsp:spPr>
        <a:xfrm>
          <a:off x="0" y="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GB" sz="2300" kern="1200"/>
            <a:t>Returning to Youth Café Activities </a:t>
          </a:r>
          <a:endParaRPr lang="en-US" sz="2300" kern="1200"/>
        </a:p>
      </dsp:txBody>
      <dsp:txXfrm>
        <a:off x="0" y="0"/>
        <a:ext cx="10515600" cy="543917"/>
      </dsp:txXfrm>
    </dsp:sp>
    <dsp:sp modelId="{43F69F27-3359-467C-9D76-63FF5CEFDE55}">
      <dsp:nvSpPr>
        <dsp:cNvPr id="0" name=""/>
        <dsp:cNvSpPr/>
      </dsp:nvSpPr>
      <dsp:spPr>
        <a:xfrm>
          <a:off x="0" y="54391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0FAEEF-8FB3-4FC6-A717-F178DFABAC0F}">
      <dsp:nvSpPr>
        <dsp:cNvPr id="0" name=""/>
        <dsp:cNvSpPr/>
      </dsp:nvSpPr>
      <dsp:spPr>
        <a:xfrm>
          <a:off x="0" y="543917"/>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GB" sz="2300" kern="1200"/>
            <a:t>New Athletics Club Starting Monday 6</a:t>
          </a:r>
          <a:r>
            <a:rPr lang="en-GB" sz="2300" kern="1200" baseline="30000"/>
            <a:t>th</a:t>
          </a:r>
          <a:r>
            <a:rPr lang="en-GB" sz="2300" kern="1200"/>
            <a:t> Feb </a:t>
          </a:r>
          <a:endParaRPr lang="en-US" sz="2300" kern="1200"/>
        </a:p>
      </dsp:txBody>
      <dsp:txXfrm>
        <a:off x="0" y="543917"/>
        <a:ext cx="10515600" cy="543917"/>
      </dsp:txXfrm>
    </dsp:sp>
    <dsp:sp modelId="{83408E11-E712-4AF5-84D5-30E98EE82A07}">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A8A84D-FD4A-46E2-80BF-8417695B5558}">
      <dsp:nvSpPr>
        <dsp:cNvPr id="0" name=""/>
        <dsp:cNvSpPr/>
      </dsp:nvSpPr>
      <dsp:spPr>
        <a:xfrm>
          <a:off x="0" y="1087834"/>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GB" sz="2300" kern="1200"/>
            <a:t>Creativity in Care Intergenerational Puppets Workshops Starting Wed 22</a:t>
          </a:r>
          <a:r>
            <a:rPr lang="en-GB" sz="2300" kern="1200" baseline="30000"/>
            <a:t>nd</a:t>
          </a:r>
          <a:r>
            <a:rPr lang="en-GB" sz="2300" kern="1200"/>
            <a:t> Feb </a:t>
          </a:r>
          <a:endParaRPr lang="en-US" sz="2300" kern="1200"/>
        </a:p>
      </dsp:txBody>
      <dsp:txXfrm>
        <a:off x="0" y="1087834"/>
        <a:ext cx="10515600" cy="543917"/>
      </dsp:txXfrm>
    </dsp:sp>
    <dsp:sp modelId="{B6279D80-5D4D-41E2-A2FF-EA02034B1E39}">
      <dsp:nvSpPr>
        <dsp:cNvPr id="0" name=""/>
        <dsp:cNvSpPr/>
      </dsp:nvSpPr>
      <dsp:spPr>
        <a:xfrm>
          <a:off x="0" y="1631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91B4BA-B141-4115-B7C9-AC3069991100}">
      <dsp:nvSpPr>
        <dsp:cNvPr id="0" name=""/>
        <dsp:cNvSpPr/>
      </dsp:nvSpPr>
      <dsp:spPr>
        <a:xfrm>
          <a:off x="0" y="1631751"/>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GB" sz="2300" kern="1200"/>
            <a:t>Inservice Day and Holiday Programmes.</a:t>
          </a:r>
          <a:endParaRPr lang="en-US" sz="2300" kern="1200"/>
        </a:p>
      </dsp:txBody>
      <dsp:txXfrm>
        <a:off x="0" y="1631751"/>
        <a:ext cx="10515600" cy="543917"/>
      </dsp:txXfrm>
    </dsp:sp>
    <dsp:sp modelId="{5388EEC8-038B-404F-902E-A22DC0A2C393}">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00652-C620-47B4-8D44-40CB49C78849}">
      <dsp:nvSpPr>
        <dsp:cNvPr id="0" name=""/>
        <dsp:cNvSpPr/>
      </dsp:nvSpPr>
      <dsp:spPr>
        <a:xfrm>
          <a:off x="0" y="2175669"/>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GB" sz="2300" kern="1200"/>
            <a:t>Wider Achievement – taking part in any of the 55 different courses we have on offer </a:t>
          </a:r>
          <a:endParaRPr lang="en-US" sz="2300" kern="1200"/>
        </a:p>
      </dsp:txBody>
      <dsp:txXfrm>
        <a:off x="0" y="2175669"/>
        <a:ext cx="10515600" cy="543917"/>
      </dsp:txXfrm>
    </dsp:sp>
    <dsp:sp modelId="{D750A878-2315-4AF7-B4D5-109D048884AE}">
      <dsp:nvSpPr>
        <dsp:cNvPr id="0" name=""/>
        <dsp:cNvSpPr/>
      </dsp:nvSpPr>
      <dsp:spPr>
        <a:xfrm>
          <a:off x="0" y="2719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4B746-ACFD-4689-AE26-9BE70EA30B24}">
      <dsp:nvSpPr>
        <dsp:cNvPr id="0" name=""/>
        <dsp:cNvSpPr/>
      </dsp:nvSpPr>
      <dsp:spPr>
        <a:xfrm>
          <a:off x="0" y="2719586"/>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GB" sz="2300" kern="1200"/>
            <a:t>Supporting Young people to take part in Saltire Awards &amp; HLH Leadership Programme  </a:t>
          </a:r>
          <a:endParaRPr lang="en-US" sz="2300" kern="1200"/>
        </a:p>
      </dsp:txBody>
      <dsp:txXfrm>
        <a:off x="0" y="2719586"/>
        <a:ext cx="10515600" cy="543917"/>
      </dsp:txXfrm>
    </dsp:sp>
    <dsp:sp modelId="{0B2A2886-7752-4BFD-846C-2CC2F936E0E1}">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94CA73-9CBB-469E-BCEF-007AFC779FE4}">
      <dsp:nvSpPr>
        <dsp:cNvPr id="0" name=""/>
        <dsp:cNvSpPr/>
      </dsp:nvSpPr>
      <dsp:spPr>
        <a:xfrm>
          <a:off x="0" y="3263503"/>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GB" sz="2300" kern="1200"/>
            <a:t>Well-being bag deliveries </a:t>
          </a:r>
          <a:endParaRPr lang="en-US" sz="2300" kern="1200"/>
        </a:p>
      </dsp:txBody>
      <dsp:txXfrm>
        <a:off x="0" y="3263503"/>
        <a:ext cx="10515600" cy="543917"/>
      </dsp:txXfrm>
    </dsp:sp>
    <dsp:sp modelId="{D697A366-A51F-436A-A296-6E47FFBAAA15}">
      <dsp:nvSpPr>
        <dsp:cNvPr id="0" name=""/>
        <dsp:cNvSpPr/>
      </dsp:nvSpPr>
      <dsp:spPr>
        <a:xfrm>
          <a:off x="0" y="380742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4B5123-6685-4923-ABF8-D04D5A4F5A7A}">
      <dsp:nvSpPr>
        <dsp:cNvPr id="0" name=""/>
        <dsp:cNvSpPr/>
      </dsp:nvSpPr>
      <dsp:spPr>
        <a:xfrm>
          <a:off x="0" y="380742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GB" sz="2300" kern="1200"/>
            <a:t>And so much more! </a:t>
          </a:r>
          <a:endParaRPr lang="en-US" sz="2300" kern="1200"/>
        </a:p>
      </dsp:txBody>
      <dsp:txXfrm>
        <a:off x="0" y="3807420"/>
        <a:ext cx="10515600" cy="54391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9422A2-A731-5470-BBD0-E3732AC41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BFA2E6D5-49C5-34C9-0CBD-CBC36DDCC9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012DBC24-6776-80C2-8CF1-7FE14919FAF1}"/>
              </a:ext>
            </a:extLst>
          </p:cNvPr>
          <p:cNvSpPr>
            <a:spLocks noGrp="1"/>
          </p:cNvSpPr>
          <p:nvPr>
            <p:ph type="dt" sz="half" idx="10"/>
          </p:nvPr>
        </p:nvSpPr>
        <p:spPr/>
        <p:txBody>
          <a:bodyPr/>
          <a:lstStyle/>
          <a:p>
            <a:fld id="{C051958B-EE27-47C9-8D02-5F58D78D1C9A}" type="datetimeFigureOut">
              <a:rPr lang="en-GB" smtClean="0"/>
              <a:pPr/>
              <a:t>27/01/2023</a:t>
            </a:fld>
            <a:endParaRPr lang="en-GB"/>
          </a:p>
        </p:txBody>
      </p:sp>
      <p:sp>
        <p:nvSpPr>
          <p:cNvPr id="5" name="Footer Placeholder 4">
            <a:extLst>
              <a:ext uri="{FF2B5EF4-FFF2-40B4-BE49-F238E27FC236}">
                <a16:creationId xmlns:a16="http://schemas.microsoft.com/office/drawing/2014/main" xmlns="" id="{E0333788-B142-1958-3EAF-5D812CB5ED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9A01EE6-43DD-4DA6-2F28-8812FC091419}"/>
              </a:ext>
            </a:extLst>
          </p:cNvPr>
          <p:cNvSpPr>
            <a:spLocks noGrp="1"/>
          </p:cNvSpPr>
          <p:nvPr>
            <p:ph type="sldNum" sz="quarter" idx="12"/>
          </p:nvPr>
        </p:nvSpPr>
        <p:spPr/>
        <p:txBody>
          <a:bodyPr/>
          <a:lstStyle/>
          <a:p>
            <a:fld id="{7D23E1DF-2653-406B-BC7F-EB4D5B8C923E}" type="slidenum">
              <a:rPr lang="en-GB" smtClean="0"/>
              <a:pPr/>
              <a:t>‹#›</a:t>
            </a:fld>
            <a:endParaRPr lang="en-GB"/>
          </a:p>
        </p:txBody>
      </p:sp>
    </p:spTree>
    <p:extLst>
      <p:ext uri="{BB962C8B-B14F-4D97-AF65-F5344CB8AC3E}">
        <p14:creationId xmlns:p14="http://schemas.microsoft.com/office/powerpoint/2010/main" xmlns="" val="712869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E34B1E-683A-95B6-5F92-4AB8EC75C6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42D3705C-E803-A67B-1255-1CEEF8BBF4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0DBA529-3E87-49ED-6E40-A29A309F2A9D}"/>
              </a:ext>
            </a:extLst>
          </p:cNvPr>
          <p:cNvSpPr>
            <a:spLocks noGrp="1"/>
          </p:cNvSpPr>
          <p:nvPr>
            <p:ph type="dt" sz="half" idx="10"/>
          </p:nvPr>
        </p:nvSpPr>
        <p:spPr/>
        <p:txBody>
          <a:bodyPr/>
          <a:lstStyle/>
          <a:p>
            <a:fld id="{C051958B-EE27-47C9-8D02-5F58D78D1C9A}" type="datetimeFigureOut">
              <a:rPr lang="en-GB" smtClean="0"/>
              <a:pPr/>
              <a:t>27/01/2023</a:t>
            </a:fld>
            <a:endParaRPr lang="en-GB"/>
          </a:p>
        </p:txBody>
      </p:sp>
      <p:sp>
        <p:nvSpPr>
          <p:cNvPr id="5" name="Footer Placeholder 4">
            <a:extLst>
              <a:ext uri="{FF2B5EF4-FFF2-40B4-BE49-F238E27FC236}">
                <a16:creationId xmlns:a16="http://schemas.microsoft.com/office/drawing/2014/main" xmlns="" id="{3172D157-8576-0E27-F371-E0B3BE6CDB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EB35BB1-9114-0AE2-D5D5-47D219167A80}"/>
              </a:ext>
            </a:extLst>
          </p:cNvPr>
          <p:cNvSpPr>
            <a:spLocks noGrp="1"/>
          </p:cNvSpPr>
          <p:nvPr>
            <p:ph type="sldNum" sz="quarter" idx="12"/>
          </p:nvPr>
        </p:nvSpPr>
        <p:spPr/>
        <p:txBody>
          <a:bodyPr/>
          <a:lstStyle/>
          <a:p>
            <a:fld id="{7D23E1DF-2653-406B-BC7F-EB4D5B8C923E}" type="slidenum">
              <a:rPr lang="en-GB" smtClean="0"/>
              <a:pPr/>
              <a:t>‹#›</a:t>
            </a:fld>
            <a:endParaRPr lang="en-GB"/>
          </a:p>
        </p:txBody>
      </p:sp>
    </p:spTree>
    <p:extLst>
      <p:ext uri="{BB962C8B-B14F-4D97-AF65-F5344CB8AC3E}">
        <p14:creationId xmlns:p14="http://schemas.microsoft.com/office/powerpoint/2010/main" xmlns="" val="266820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1D22387-FDC3-D309-44E9-B377C98DC6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B1B90D2-4AC1-C44D-EB12-E031775226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502CFEA-4408-CD22-5E9C-AC94DC5F7F53}"/>
              </a:ext>
            </a:extLst>
          </p:cNvPr>
          <p:cNvSpPr>
            <a:spLocks noGrp="1"/>
          </p:cNvSpPr>
          <p:nvPr>
            <p:ph type="dt" sz="half" idx="10"/>
          </p:nvPr>
        </p:nvSpPr>
        <p:spPr/>
        <p:txBody>
          <a:bodyPr/>
          <a:lstStyle/>
          <a:p>
            <a:fld id="{C051958B-EE27-47C9-8D02-5F58D78D1C9A}" type="datetimeFigureOut">
              <a:rPr lang="en-GB" smtClean="0"/>
              <a:pPr/>
              <a:t>27/01/2023</a:t>
            </a:fld>
            <a:endParaRPr lang="en-GB"/>
          </a:p>
        </p:txBody>
      </p:sp>
      <p:sp>
        <p:nvSpPr>
          <p:cNvPr id="5" name="Footer Placeholder 4">
            <a:extLst>
              <a:ext uri="{FF2B5EF4-FFF2-40B4-BE49-F238E27FC236}">
                <a16:creationId xmlns:a16="http://schemas.microsoft.com/office/drawing/2014/main" xmlns="" id="{AAA92447-1662-3D5E-72A3-4A2360092F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F08287E-8DFC-531E-0EAD-F52B3C579ADF}"/>
              </a:ext>
            </a:extLst>
          </p:cNvPr>
          <p:cNvSpPr>
            <a:spLocks noGrp="1"/>
          </p:cNvSpPr>
          <p:nvPr>
            <p:ph type="sldNum" sz="quarter" idx="12"/>
          </p:nvPr>
        </p:nvSpPr>
        <p:spPr/>
        <p:txBody>
          <a:bodyPr/>
          <a:lstStyle/>
          <a:p>
            <a:fld id="{7D23E1DF-2653-406B-BC7F-EB4D5B8C923E}" type="slidenum">
              <a:rPr lang="en-GB" smtClean="0"/>
              <a:pPr/>
              <a:t>‹#›</a:t>
            </a:fld>
            <a:endParaRPr lang="en-GB"/>
          </a:p>
        </p:txBody>
      </p:sp>
    </p:spTree>
    <p:extLst>
      <p:ext uri="{BB962C8B-B14F-4D97-AF65-F5344CB8AC3E}">
        <p14:creationId xmlns:p14="http://schemas.microsoft.com/office/powerpoint/2010/main" xmlns="" val="346498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124ED7-4118-8035-E328-DD3E406E51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3CE7F70-26EB-9B0E-7AB9-7247F3A52E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F83408E-28D9-BE34-B4A9-1810F77DDBEC}"/>
              </a:ext>
            </a:extLst>
          </p:cNvPr>
          <p:cNvSpPr>
            <a:spLocks noGrp="1"/>
          </p:cNvSpPr>
          <p:nvPr>
            <p:ph type="dt" sz="half" idx="10"/>
          </p:nvPr>
        </p:nvSpPr>
        <p:spPr/>
        <p:txBody>
          <a:bodyPr/>
          <a:lstStyle/>
          <a:p>
            <a:fld id="{C051958B-EE27-47C9-8D02-5F58D78D1C9A}" type="datetimeFigureOut">
              <a:rPr lang="en-GB" smtClean="0"/>
              <a:pPr/>
              <a:t>27/01/2023</a:t>
            </a:fld>
            <a:endParaRPr lang="en-GB"/>
          </a:p>
        </p:txBody>
      </p:sp>
      <p:sp>
        <p:nvSpPr>
          <p:cNvPr id="5" name="Footer Placeholder 4">
            <a:extLst>
              <a:ext uri="{FF2B5EF4-FFF2-40B4-BE49-F238E27FC236}">
                <a16:creationId xmlns:a16="http://schemas.microsoft.com/office/drawing/2014/main" xmlns="" id="{DB44609D-9E76-8080-29FE-2A7FAA743E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825C2F1-487A-29FA-B3E6-414D7CA8239E}"/>
              </a:ext>
            </a:extLst>
          </p:cNvPr>
          <p:cNvSpPr>
            <a:spLocks noGrp="1"/>
          </p:cNvSpPr>
          <p:nvPr>
            <p:ph type="sldNum" sz="quarter" idx="12"/>
          </p:nvPr>
        </p:nvSpPr>
        <p:spPr/>
        <p:txBody>
          <a:bodyPr/>
          <a:lstStyle/>
          <a:p>
            <a:fld id="{7D23E1DF-2653-406B-BC7F-EB4D5B8C923E}" type="slidenum">
              <a:rPr lang="en-GB" smtClean="0"/>
              <a:pPr/>
              <a:t>‹#›</a:t>
            </a:fld>
            <a:endParaRPr lang="en-GB"/>
          </a:p>
        </p:txBody>
      </p:sp>
    </p:spTree>
    <p:extLst>
      <p:ext uri="{BB962C8B-B14F-4D97-AF65-F5344CB8AC3E}">
        <p14:creationId xmlns:p14="http://schemas.microsoft.com/office/powerpoint/2010/main" xmlns="" val="85873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3A514C-E8AC-3605-C473-C071736E7A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08285BC-884D-567A-901E-48A1F3CA45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6D86E7F-B3F9-69FE-B6BF-CA81A7B8171D}"/>
              </a:ext>
            </a:extLst>
          </p:cNvPr>
          <p:cNvSpPr>
            <a:spLocks noGrp="1"/>
          </p:cNvSpPr>
          <p:nvPr>
            <p:ph type="dt" sz="half" idx="10"/>
          </p:nvPr>
        </p:nvSpPr>
        <p:spPr/>
        <p:txBody>
          <a:bodyPr/>
          <a:lstStyle/>
          <a:p>
            <a:fld id="{C051958B-EE27-47C9-8D02-5F58D78D1C9A}" type="datetimeFigureOut">
              <a:rPr lang="en-GB" smtClean="0"/>
              <a:pPr/>
              <a:t>27/01/2023</a:t>
            </a:fld>
            <a:endParaRPr lang="en-GB"/>
          </a:p>
        </p:txBody>
      </p:sp>
      <p:sp>
        <p:nvSpPr>
          <p:cNvPr id="5" name="Footer Placeholder 4">
            <a:extLst>
              <a:ext uri="{FF2B5EF4-FFF2-40B4-BE49-F238E27FC236}">
                <a16:creationId xmlns:a16="http://schemas.microsoft.com/office/drawing/2014/main" xmlns="" id="{6E2DD0F0-D608-C8A1-567E-E04A495274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D09B8DCC-0675-4CD3-39E8-51589B81A342}"/>
              </a:ext>
            </a:extLst>
          </p:cNvPr>
          <p:cNvSpPr>
            <a:spLocks noGrp="1"/>
          </p:cNvSpPr>
          <p:nvPr>
            <p:ph type="sldNum" sz="quarter" idx="12"/>
          </p:nvPr>
        </p:nvSpPr>
        <p:spPr/>
        <p:txBody>
          <a:bodyPr/>
          <a:lstStyle/>
          <a:p>
            <a:fld id="{7D23E1DF-2653-406B-BC7F-EB4D5B8C923E}" type="slidenum">
              <a:rPr lang="en-GB" smtClean="0"/>
              <a:pPr/>
              <a:t>‹#›</a:t>
            </a:fld>
            <a:endParaRPr lang="en-GB"/>
          </a:p>
        </p:txBody>
      </p:sp>
    </p:spTree>
    <p:extLst>
      <p:ext uri="{BB962C8B-B14F-4D97-AF65-F5344CB8AC3E}">
        <p14:creationId xmlns:p14="http://schemas.microsoft.com/office/powerpoint/2010/main" xmlns="" val="3290286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5D8C0D-0715-4C0C-DBF2-8191E3EFBF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51C174E-8021-A01E-FBDE-226A9A4308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F1509D34-2BE7-7BDE-54A4-CC5C1CFB8D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28D7765A-D134-4920-1071-5B890381A58A}"/>
              </a:ext>
            </a:extLst>
          </p:cNvPr>
          <p:cNvSpPr>
            <a:spLocks noGrp="1"/>
          </p:cNvSpPr>
          <p:nvPr>
            <p:ph type="dt" sz="half" idx="10"/>
          </p:nvPr>
        </p:nvSpPr>
        <p:spPr/>
        <p:txBody>
          <a:bodyPr/>
          <a:lstStyle/>
          <a:p>
            <a:fld id="{C051958B-EE27-47C9-8D02-5F58D78D1C9A}" type="datetimeFigureOut">
              <a:rPr lang="en-GB" smtClean="0"/>
              <a:pPr/>
              <a:t>27/01/2023</a:t>
            </a:fld>
            <a:endParaRPr lang="en-GB"/>
          </a:p>
        </p:txBody>
      </p:sp>
      <p:sp>
        <p:nvSpPr>
          <p:cNvPr id="6" name="Footer Placeholder 5">
            <a:extLst>
              <a:ext uri="{FF2B5EF4-FFF2-40B4-BE49-F238E27FC236}">
                <a16:creationId xmlns:a16="http://schemas.microsoft.com/office/drawing/2014/main" xmlns="" id="{8901961D-5D2C-571E-3F2A-3C8D70A023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39D8DFD3-E12C-4FDC-2C55-18D261CEE76D}"/>
              </a:ext>
            </a:extLst>
          </p:cNvPr>
          <p:cNvSpPr>
            <a:spLocks noGrp="1"/>
          </p:cNvSpPr>
          <p:nvPr>
            <p:ph type="sldNum" sz="quarter" idx="12"/>
          </p:nvPr>
        </p:nvSpPr>
        <p:spPr/>
        <p:txBody>
          <a:bodyPr/>
          <a:lstStyle/>
          <a:p>
            <a:fld id="{7D23E1DF-2653-406B-BC7F-EB4D5B8C923E}" type="slidenum">
              <a:rPr lang="en-GB" smtClean="0"/>
              <a:pPr/>
              <a:t>‹#›</a:t>
            </a:fld>
            <a:endParaRPr lang="en-GB"/>
          </a:p>
        </p:txBody>
      </p:sp>
    </p:spTree>
    <p:extLst>
      <p:ext uri="{BB962C8B-B14F-4D97-AF65-F5344CB8AC3E}">
        <p14:creationId xmlns:p14="http://schemas.microsoft.com/office/powerpoint/2010/main" xmlns="" val="1918457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96E0C1-D695-89EA-5239-4115624A620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7DD32C38-0AB7-AF09-4127-82CE7D579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92332A5-FCFE-CA54-10A9-C0E9A5524D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F75D49F1-119A-E3E2-7CCF-AA8E3ACFF0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5694E6B-C6D7-A900-EB44-7825B3D510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349D0E99-B0E5-A4A8-00FE-575A2AAD90D9}"/>
              </a:ext>
            </a:extLst>
          </p:cNvPr>
          <p:cNvSpPr>
            <a:spLocks noGrp="1"/>
          </p:cNvSpPr>
          <p:nvPr>
            <p:ph type="dt" sz="half" idx="10"/>
          </p:nvPr>
        </p:nvSpPr>
        <p:spPr/>
        <p:txBody>
          <a:bodyPr/>
          <a:lstStyle/>
          <a:p>
            <a:fld id="{C051958B-EE27-47C9-8D02-5F58D78D1C9A}" type="datetimeFigureOut">
              <a:rPr lang="en-GB" smtClean="0"/>
              <a:pPr/>
              <a:t>27/01/2023</a:t>
            </a:fld>
            <a:endParaRPr lang="en-GB"/>
          </a:p>
        </p:txBody>
      </p:sp>
      <p:sp>
        <p:nvSpPr>
          <p:cNvPr id="8" name="Footer Placeholder 7">
            <a:extLst>
              <a:ext uri="{FF2B5EF4-FFF2-40B4-BE49-F238E27FC236}">
                <a16:creationId xmlns:a16="http://schemas.microsoft.com/office/drawing/2014/main" xmlns="" id="{E17A33CB-71CE-531C-D6D5-0FBD6A0D460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98C91EB4-46F4-9EA1-1AFF-075F997D7CC8}"/>
              </a:ext>
            </a:extLst>
          </p:cNvPr>
          <p:cNvSpPr>
            <a:spLocks noGrp="1"/>
          </p:cNvSpPr>
          <p:nvPr>
            <p:ph type="sldNum" sz="quarter" idx="12"/>
          </p:nvPr>
        </p:nvSpPr>
        <p:spPr/>
        <p:txBody>
          <a:bodyPr/>
          <a:lstStyle/>
          <a:p>
            <a:fld id="{7D23E1DF-2653-406B-BC7F-EB4D5B8C923E}" type="slidenum">
              <a:rPr lang="en-GB" smtClean="0"/>
              <a:pPr/>
              <a:t>‹#›</a:t>
            </a:fld>
            <a:endParaRPr lang="en-GB"/>
          </a:p>
        </p:txBody>
      </p:sp>
    </p:spTree>
    <p:extLst>
      <p:ext uri="{BB962C8B-B14F-4D97-AF65-F5344CB8AC3E}">
        <p14:creationId xmlns:p14="http://schemas.microsoft.com/office/powerpoint/2010/main" xmlns="" val="2609218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6A6E4-657E-3630-80E0-9753D5846B0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4F5076E4-1108-04DA-E1B7-2C3B9DFB0981}"/>
              </a:ext>
            </a:extLst>
          </p:cNvPr>
          <p:cNvSpPr>
            <a:spLocks noGrp="1"/>
          </p:cNvSpPr>
          <p:nvPr>
            <p:ph type="dt" sz="half" idx="10"/>
          </p:nvPr>
        </p:nvSpPr>
        <p:spPr/>
        <p:txBody>
          <a:bodyPr/>
          <a:lstStyle/>
          <a:p>
            <a:fld id="{C051958B-EE27-47C9-8D02-5F58D78D1C9A}" type="datetimeFigureOut">
              <a:rPr lang="en-GB" smtClean="0"/>
              <a:pPr/>
              <a:t>27/01/2023</a:t>
            </a:fld>
            <a:endParaRPr lang="en-GB"/>
          </a:p>
        </p:txBody>
      </p:sp>
      <p:sp>
        <p:nvSpPr>
          <p:cNvPr id="4" name="Footer Placeholder 3">
            <a:extLst>
              <a:ext uri="{FF2B5EF4-FFF2-40B4-BE49-F238E27FC236}">
                <a16:creationId xmlns:a16="http://schemas.microsoft.com/office/drawing/2014/main" xmlns="" id="{561C53E4-D044-B1E8-9FA4-E2DCE5CA0C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4D09AFDE-AEE7-C298-6929-8C80A50144B5}"/>
              </a:ext>
            </a:extLst>
          </p:cNvPr>
          <p:cNvSpPr>
            <a:spLocks noGrp="1"/>
          </p:cNvSpPr>
          <p:nvPr>
            <p:ph type="sldNum" sz="quarter" idx="12"/>
          </p:nvPr>
        </p:nvSpPr>
        <p:spPr/>
        <p:txBody>
          <a:bodyPr/>
          <a:lstStyle/>
          <a:p>
            <a:fld id="{7D23E1DF-2653-406B-BC7F-EB4D5B8C923E}" type="slidenum">
              <a:rPr lang="en-GB" smtClean="0"/>
              <a:pPr/>
              <a:t>‹#›</a:t>
            </a:fld>
            <a:endParaRPr lang="en-GB"/>
          </a:p>
        </p:txBody>
      </p:sp>
    </p:spTree>
    <p:extLst>
      <p:ext uri="{BB962C8B-B14F-4D97-AF65-F5344CB8AC3E}">
        <p14:creationId xmlns:p14="http://schemas.microsoft.com/office/powerpoint/2010/main" xmlns="" val="2018285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2393A0B-176B-E38F-EA75-C8F446BF2BC1}"/>
              </a:ext>
            </a:extLst>
          </p:cNvPr>
          <p:cNvSpPr>
            <a:spLocks noGrp="1"/>
          </p:cNvSpPr>
          <p:nvPr>
            <p:ph type="dt" sz="half" idx="10"/>
          </p:nvPr>
        </p:nvSpPr>
        <p:spPr/>
        <p:txBody>
          <a:bodyPr/>
          <a:lstStyle/>
          <a:p>
            <a:fld id="{C051958B-EE27-47C9-8D02-5F58D78D1C9A}" type="datetimeFigureOut">
              <a:rPr lang="en-GB" smtClean="0"/>
              <a:pPr/>
              <a:t>27/01/2023</a:t>
            </a:fld>
            <a:endParaRPr lang="en-GB"/>
          </a:p>
        </p:txBody>
      </p:sp>
      <p:sp>
        <p:nvSpPr>
          <p:cNvPr id="3" name="Footer Placeholder 2">
            <a:extLst>
              <a:ext uri="{FF2B5EF4-FFF2-40B4-BE49-F238E27FC236}">
                <a16:creationId xmlns:a16="http://schemas.microsoft.com/office/drawing/2014/main" xmlns="" id="{42A2ADCD-E97B-8843-F33E-E3DAC58574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EE3BDEC6-8E5A-97E9-8F8C-92D0499AD4B1}"/>
              </a:ext>
            </a:extLst>
          </p:cNvPr>
          <p:cNvSpPr>
            <a:spLocks noGrp="1"/>
          </p:cNvSpPr>
          <p:nvPr>
            <p:ph type="sldNum" sz="quarter" idx="12"/>
          </p:nvPr>
        </p:nvSpPr>
        <p:spPr/>
        <p:txBody>
          <a:bodyPr/>
          <a:lstStyle/>
          <a:p>
            <a:fld id="{7D23E1DF-2653-406B-BC7F-EB4D5B8C923E}" type="slidenum">
              <a:rPr lang="en-GB" smtClean="0"/>
              <a:pPr/>
              <a:t>‹#›</a:t>
            </a:fld>
            <a:endParaRPr lang="en-GB"/>
          </a:p>
        </p:txBody>
      </p:sp>
    </p:spTree>
    <p:extLst>
      <p:ext uri="{BB962C8B-B14F-4D97-AF65-F5344CB8AC3E}">
        <p14:creationId xmlns:p14="http://schemas.microsoft.com/office/powerpoint/2010/main" xmlns="" val="3641513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E8F42-293D-C83F-024C-AE6ECC67C3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9E38F15-B2C5-1AE4-733C-8FF5B02F9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4E99A036-E0F6-E1B8-E3E2-D15D66939A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E707A2F-C9A8-BC3A-D706-62C879F19B6A}"/>
              </a:ext>
            </a:extLst>
          </p:cNvPr>
          <p:cNvSpPr>
            <a:spLocks noGrp="1"/>
          </p:cNvSpPr>
          <p:nvPr>
            <p:ph type="dt" sz="half" idx="10"/>
          </p:nvPr>
        </p:nvSpPr>
        <p:spPr/>
        <p:txBody>
          <a:bodyPr/>
          <a:lstStyle/>
          <a:p>
            <a:fld id="{C051958B-EE27-47C9-8D02-5F58D78D1C9A}" type="datetimeFigureOut">
              <a:rPr lang="en-GB" smtClean="0"/>
              <a:pPr/>
              <a:t>27/01/2023</a:t>
            </a:fld>
            <a:endParaRPr lang="en-GB"/>
          </a:p>
        </p:txBody>
      </p:sp>
      <p:sp>
        <p:nvSpPr>
          <p:cNvPr id="6" name="Footer Placeholder 5">
            <a:extLst>
              <a:ext uri="{FF2B5EF4-FFF2-40B4-BE49-F238E27FC236}">
                <a16:creationId xmlns:a16="http://schemas.microsoft.com/office/drawing/2014/main" xmlns="" id="{C82B6403-4237-7803-95C3-B83C42352F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0DEBCADB-4393-682D-EAB7-15DE90FE82D9}"/>
              </a:ext>
            </a:extLst>
          </p:cNvPr>
          <p:cNvSpPr>
            <a:spLocks noGrp="1"/>
          </p:cNvSpPr>
          <p:nvPr>
            <p:ph type="sldNum" sz="quarter" idx="12"/>
          </p:nvPr>
        </p:nvSpPr>
        <p:spPr/>
        <p:txBody>
          <a:bodyPr/>
          <a:lstStyle/>
          <a:p>
            <a:fld id="{7D23E1DF-2653-406B-BC7F-EB4D5B8C923E}" type="slidenum">
              <a:rPr lang="en-GB" smtClean="0"/>
              <a:pPr/>
              <a:t>‹#›</a:t>
            </a:fld>
            <a:endParaRPr lang="en-GB"/>
          </a:p>
        </p:txBody>
      </p:sp>
    </p:spTree>
    <p:extLst>
      <p:ext uri="{BB962C8B-B14F-4D97-AF65-F5344CB8AC3E}">
        <p14:creationId xmlns:p14="http://schemas.microsoft.com/office/powerpoint/2010/main" xmlns="" val="193086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B89A97-D279-49E9-41DC-2D2AE5086C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81BF08EC-6136-7490-6841-0D7D4F02F7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3E55D6B6-2A95-A57B-C05C-14373A7547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7BC82D5-D6BF-2CBA-B2C7-16EE6664FFD4}"/>
              </a:ext>
            </a:extLst>
          </p:cNvPr>
          <p:cNvSpPr>
            <a:spLocks noGrp="1"/>
          </p:cNvSpPr>
          <p:nvPr>
            <p:ph type="dt" sz="half" idx="10"/>
          </p:nvPr>
        </p:nvSpPr>
        <p:spPr/>
        <p:txBody>
          <a:bodyPr/>
          <a:lstStyle/>
          <a:p>
            <a:fld id="{C051958B-EE27-47C9-8D02-5F58D78D1C9A}" type="datetimeFigureOut">
              <a:rPr lang="en-GB" smtClean="0"/>
              <a:pPr/>
              <a:t>27/01/2023</a:t>
            </a:fld>
            <a:endParaRPr lang="en-GB"/>
          </a:p>
        </p:txBody>
      </p:sp>
      <p:sp>
        <p:nvSpPr>
          <p:cNvPr id="6" name="Footer Placeholder 5">
            <a:extLst>
              <a:ext uri="{FF2B5EF4-FFF2-40B4-BE49-F238E27FC236}">
                <a16:creationId xmlns:a16="http://schemas.microsoft.com/office/drawing/2014/main" xmlns="" id="{D312266B-52B6-71D3-CF5D-B1A2BCF91D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5DFAF796-637A-B234-AA4D-D9B2F4441AAE}"/>
              </a:ext>
            </a:extLst>
          </p:cNvPr>
          <p:cNvSpPr>
            <a:spLocks noGrp="1"/>
          </p:cNvSpPr>
          <p:nvPr>
            <p:ph type="sldNum" sz="quarter" idx="12"/>
          </p:nvPr>
        </p:nvSpPr>
        <p:spPr/>
        <p:txBody>
          <a:bodyPr/>
          <a:lstStyle/>
          <a:p>
            <a:fld id="{7D23E1DF-2653-406B-BC7F-EB4D5B8C923E}" type="slidenum">
              <a:rPr lang="en-GB" smtClean="0"/>
              <a:pPr/>
              <a:t>‹#›</a:t>
            </a:fld>
            <a:endParaRPr lang="en-GB"/>
          </a:p>
        </p:txBody>
      </p:sp>
    </p:spTree>
    <p:extLst>
      <p:ext uri="{BB962C8B-B14F-4D97-AF65-F5344CB8AC3E}">
        <p14:creationId xmlns:p14="http://schemas.microsoft.com/office/powerpoint/2010/main" xmlns="" val="3903187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BC86BDF-0A1B-584D-BBF7-E86F4FF80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A508E6F-5D36-CD87-ED74-C61349F67B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F33B0C4-5A02-E2D6-F64D-1FB3C292FC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1958B-EE27-47C9-8D02-5F58D78D1C9A}" type="datetimeFigureOut">
              <a:rPr lang="en-GB" smtClean="0"/>
              <a:pPr/>
              <a:t>27/01/2023</a:t>
            </a:fld>
            <a:endParaRPr lang="en-GB"/>
          </a:p>
        </p:txBody>
      </p:sp>
      <p:sp>
        <p:nvSpPr>
          <p:cNvPr id="5" name="Footer Placeholder 4">
            <a:extLst>
              <a:ext uri="{FF2B5EF4-FFF2-40B4-BE49-F238E27FC236}">
                <a16:creationId xmlns:a16="http://schemas.microsoft.com/office/drawing/2014/main" xmlns="" id="{741B7226-7BFE-8CEB-F068-01E5F50818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A6C236BC-65CD-294B-69D3-8633CCF46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3E1DF-2653-406B-BC7F-EB4D5B8C923E}" type="slidenum">
              <a:rPr lang="en-GB" smtClean="0"/>
              <a:pPr/>
              <a:t>‹#›</a:t>
            </a:fld>
            <a:endParaRPr lang="en-GB"/>
          </a:p>
        </p:txBody>
      </p:sp>
    </p:spTree>
    <p:extLst>
      <p:ext uri="{BB962C8B-B14F-4D97-AF65-F5344CB8AC3E}">
        <p14:creationId xmlns:p14="http://schemas.microsoft.com/office/powerpoint/2010/main" xmlns="" val="4185089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hyperlink" Target="https://na01.safelinks.protection.outlook.com/?url=https://www.pressandjournal.co.uk/fp/news/highlands-islands/5133775/cromarty-youth-cafe-teaches-young-people-life-skills-thanks-to-cfine/?fbclid=IwAR1xHHt3Os5UjJWlvbkx97Y1FyWreV3H0xOoiOAQXSUJ79UJQgphVx3Fu1U&amp;data=05|01||2fbe2e8ed9ec4179bc2908daf3e2eda7|84df9e7fe9f640afb435aaaaaaaaaaaa|1|0|638090453216472609|Unknown|TWFpbGZsb3d8eyJWIjoiMC4wLjAwMDAiLCJQIjoiV2luMzIiLCJBTiI6Ik1haWwiLCJXVCI6Mn0=|3000|||&amp;sdata=YBHnNsVCPVDiRw+o1n/YxhAxgfBGtm1cMe0ZKbLDSfQ=&amp;reserved=0"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xmlns="" id="{3A930249-8242-4E2B-AF17-C018264883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9" name="Rectangle 15368">
            <a:extLst>
              <a:ext uri="{FF2B5EF4-FFF2-40B4-BE49-F238E27FC236}">
                <a16:creationId xmlns:a16="http://schemas.microsoft.com/office/drawing/2014/main" xmlns="" id="{A5BDD999-C5E1-4B3E-A710-7686738191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5362" name="Picture 2" descr="See the source image">
            <a:extLst>
              <a:ext uri="{FF2B5EF4-FFF2-40B4-BE49-F238E27FC236}">
                <a16:creationId xmlns:a16="http://schemas.microsoft.com/office/drawing/2014/main" xmlns="" id="{2B654FD9-11DC-8879-5E00-C2255783C6DD}"/>
              </a:ext>
            </a:extLst>
          </p:cNvPr>
          <p:cNvPicPr>
            <a:picLocks noChangeAspect="1" noChangeArrowheads="1"/>
          </p:cNvPicPr>
          <p:nvPr/>
        </p:nvPicPr>
        <p:blipFill rotWithShape="1">
          <a:blip r:embed="rId2" cstate="print">
            <a:alphaModFix amt="60000"/>
            <a:extLst>
              <a:ext uri="{28A0092B-C50C-407E-A947-70E740481C1C}">
                <a14:useLocalDpi xmlns:a14="http://schemas.microsoft.com/office/drawing/2010/main" xmlns="" val="0"/>
              </a:ext>
            </a:extLst>
          </a:blip>
          <a:srcRect t="6203" r="-1" b="5846"/>
          <a:stretch/>
        </p:blipFill>
        <p:spPr bwMode="auto">
          <a:xfrm>
            <a:off x="187388" y="182880"/>
            <a:ext cx="11824481" cy="6499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xmlns="" id="{A95584BF-1214-F104-849F-49D6CFF9C5F3}"/>
              </a:ext>
            </a:extLst>
          </p:cNvPr>
          <p:cNvSpPr>
            <a:spLocks noGrp="1"/>
          </p:cNvSpPr>
          <p:nvPr>
            <p:ph type="ctrTitle"/>
          </p:nvPr>
        </p:nvSpPr>
        <p:spPr>
          <a:xfrm>
            <a:off x="1198181" y="1122363"/>
            <a:ext cx="9795637" cy="2217158"/>
          </a:xfrm>
        </p:spPr>
        <p:txBody>
          <a:bodyPr>
            <a:normAutofit/>
          </a:bodyPr>
          <a:lstStyle/>
          <a:p>
            <a:pPr algn="l"/>
            <a:r>
              <a:rPr lang="en-GB" sz="5200" dirty="0" smtClean="0">
                <a:solidFill>
                  <a:srgbClr val="FFFFFF"/>
                </a:solidFill>
              </a:rPr>
              <a:t>Cromarty Youth Caf</a:t>
            </a:r>
            <a:r>
              <a:rPr lang="en-GB" sz="5400" dirty="0" smtClean="0">
                <a:solidFill>
                  <a:schemeClr val="bg1"/>
                </a:solidFill>
              </a:rPr>
              <a:t>é</a:t>
            </a:r>
            <a:r>
              <a:rPr lang="en-GB" sz="5200" dirty="0" smtClean="0">
                <a:solidFill>
                  <a:srgbClr val="FFFFFF"/>
                </a:solidFill>
              </a:rPr>
              <a:t> </a:t>
            </a:r>
            <a:endParaRPr lang="en-GB" sz="5200" dirty="0">
              <a:solidFill>
                <a:srgbClr val="FFFFFF"/>
              </a:solidFill>
            </a:endParaRPr>
          </a:p>
        </p:txBody>
      </p:sp>
      <p:sp>
        <p:nvSpPr>
          <p:cNvPr id="3" name="Subtitle 2">
            <a:extLst>
              <a:ext uri="{FF2B5EF4-FFF2-40B4-BE49-F238E27FC236}">
                <a16:creationId xmlns:a16="http://schemas.microsoft.com/office/drawing/2014/main" xmlns="" id="{5520F471-416C-9DFD-A2A9-5B36245AF216}"/>
              </a:ext>
            </a:extLst>
          </p:cNvPr>
          <p:cNvSpPr>
            <a:spLocks noGrp="1"/>
          </p:cNvSpPr>
          <p:nvPr>
            <p:ph type="subTitle" idx="1"/>
          </p:nvPr>
        </p:nvSpPr>
        <p:spPr>
          <a:xfrm>
            <a:off x="1198181" y="3526021"/>
            <a:ext cx="9795637" cy="2042260"/>
          </a:xfrm>
        </p:spPr>
        <p:txBody>
          <a:bodyPr>
            <a:normAutofit/>
          </a:bodyPr>
          <a:lstStyle/>
          <a:p>
            <a:pPr algn="l"/>
            <a:r>
              <a:rPr lang="en-GB" dirty="0">
                <a:solidFill>
                  <a:srgbClr val="FFFFFF"/>
                </a:solidFill>
              </a:rPr>
              <a:t>Report for Community Council</a:t>
            </a:r>
          </a:p>
          <a:p>
            <a:pPr algn="l"/>
            <a:r>
              <a:rPr lang="en-GB" dirty="0">
                <a:solidFill>
                  <a:srgbClr val="FFFFFF"/>
                </a:solidFill>
              </a:rPr>
              <a:t>December 2022 &amp; January 2023 </a:t>
            </a:r>
          </a:p>
        </p:txBody>
      </p:sp>
    </p:spTree>
    <p:extLst>
      <p:ext uri="{BB962C8B-B14F-4D97-AF65-F5344CB8AC3E}">
        <p14:creationId xmlns:p14="http://schemas.microsoft.com/office/powerpoint/2010/main" xmlns="" val="1372278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71C7780B-0CC4-46BB-ADA4-5FFFA8C250DE" descr="IMG_9721.jpg">
            <a:extLst>
              <a:ext uri="{FF2B5EF4-FFF2-40B4-BE49-F238E27FC236}">
                <a16:creationId xmlns:a16="http://schemas.microsoft.com/office/drawing/2014/main" xmlns="" id="{76B130AE-F3C2-0444-F661-8B1489F9B7B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643467" y="1292489"/>
            <a:ext cx="5291666" cy="427302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5FFA25B7-E8D5-46E5-9CB7-C388995A411B" descr="IMG_9720.jpg">
            <a:extLst>
              <a:ext uri="{FF2B5EF4-FFF2-40B4-BE49-F238E27FC236}">
                <a16:creationId xmlns:a16="http://schemas.microsoft.com/office/drawing/2014/main" xmlns="" id="{7B03127B-AD6C-FC62-9356-5F0C982CEAB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6256865" y="2225145"/>
            <a:ext cx="5291667" cy="240771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47914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6" name="Rectangle 8205">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8" name="Rectangle 8207">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0" name="Rectangle 8209">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340EAB1A-743D-4807-A100-0B79BDF052E9" descr="IMG_9540.jpg">
            <a:extLst>
              <a:ext uri="{FF2B5EF4-FFF2-40B4-BE49-F238E27FC236}">
                <a16:creationId xmlns:a16="http://schemas.microsoft.com/office/drawing/2014/main" xmlns="" id="{A8E3BE46-3C46-FD53-BC29-97A19DE10949}"/>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5549" b="14181"/>
          <a:stretch/>
        </p:blipFill>
        <p:spPr bwMode="auto">
          <a:xfrm>
            <a:off x="457200" y="457200"/>
            <a:ext cx="11277600" cy="5943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47315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xmlns="" id="{80CCAACE-815D-4A79-875A-B7EFC28F7D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3" name="1C1C35D3-CB78-49C5-8278-854CEA65EFCB" descr="IMG_9549.jpg">
            <a:extLst>
              <a:ext uri="{FF2B5EF4-FFF2-40B4-BE49-F238E27FC236}">
                <a16:creationId xmlns:a16="http://schemas.microsoft.com/office/drawing/2014/main" xmlns="" id="{0ABB02EB-C25A-D80B-25BA-57CECE5B673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5625"/>
          <a:stretch/>
        </p:blipFill>
        <p:spPr bwMode="auto">
          <a:xfrm>
            <a:off x="20" y="10"/>
            <a:ext cx="6095980"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2" name="D4B09773-4202-4CA0-A5CA-258F3CF48DF4" descr="IMG_9565.jpg">
            <a:extLst>
              <a:ext uri="{FF2B5EF4-FFF2-40B4-BE49-F238E27FC236}">
                <a16:creationId xmlns:a16="http://schemas.microsoft.com/office/drawing/2014/main" xmlns="" id="{68855FFD-B324-D6B5-8E55-5C50C1E11A0B}"/>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9671" b="5955"/>
          <a:stretch/>
        </p:blipFill>
        <p:spPr bwMode="auto">
          <a:xfrm>
            <a:off x="6096000" y="10"/>
            <a:ext cx="6096000"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76289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1" name="Rectangle 11280">
            <a:extLst>
              <a:ext uri="{FF2B5EF4-FFF2-40B4-BE49-F238E27FC236}">
                <a16:creationId xmlns:a16="http://schemas.microsoft.com/office/drawing/2014/main" xmlns="" id="{80CCAACE-815D-4A79-875A-B7EFC28F7D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7" name="865D8489-45AF-4E42-A0F6-47723BB59B25" descr="IMG_9434.jpg">
            <a:extLst>
              <a:ext uri="{FF2B5EF4-FFF2-40B4-BE49-F238E27FC236}">
                <a16:creationId xmlns:a16="http://schemas.microsoft.com/office/drawing/2014/main" xmlns="" id="{583C4AA5-84AE-97DA-D78A-9CD0462A75B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5625"/>
          <a:stretch/>
        </p:blipFill>
        <p:spPr bwMode="auto">
          <a:xfrm>
            <a:off x="20" y="10"/>
            <a:ext cx="6095980"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6" name="9B58AADD-10B7-43AE-B91A-F727D5B72B9B" descr="IMG_9418.jpg">
            <a:extLst>
              <a:ext uri="{FF2B5EF4-FFF2-40B4-BE49-F238E27FC236}">
                <a16:creationId xmlns:a16="http://schemas.microsoft.com/office/drawing/2014/main" xmlns="" id="{AC7F8C4D-64A9-1CE2-3557-6239F9A43B4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5625"/>
          <a:stretch/>
        </p:blipFill>
        <p:spPr bwMode="auto">
          <a:xfrm>
            <a:off x="6096000" y="10"/>
            <a:ext cx="6096000"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1858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See the source image">
            <a:extLst>
              <a:ext uri="{FF2B5EF4-FFF2-40B4-BE49-F238E27FC236}">
                <a16:creationId xmlns:a16="http://schemas.microsoft.com/office/drawing/2014/main" xmlns="" id="{2E9DCCF3-9ECA-ADCE-63C5-26B008C39AD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7378" b="13951"/>
          <a:stretch/>
        </p:blipFill>
        <p:spPr bwMode="auto">
          <a:xfrm>
            <a:off x="-1" y="10"/>
            <a:ext cx="1219200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17415"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036D8F2B-CF9B-F836-EFDE-21AA297156FE}"/>
              </a:ext>
            </a:extLst>
          </p:cNvPr>
          <p:cNvSpPr>
            <a:spLocks noGrp="1"/>
          </p:cNvSpPr>
          <p:nvPr>
            <p:ph type="title"/>
          </p:nvPr>
        </p:nvSpPr>
        <p:spPr>
          <a:xfrm>
            <a:off x="709448" y="1913950"/>
            <a:ext cx="4204137" cy="1342754"/>
          </a:xfrm>
        </p:spPr>
        <p:txBody>
          <a:bodyPr>
            <a:normAutofit/>
          </a:bodyPr>
          <a:lstStyle/>
          <a:p>
            <a:pPr algn="ctr"/>
            <a:r>
              <a:rPr lang="en-GB" sz="3600"/>
              <a:t>Winter Warm Bags </a:t>
            </a:r>
          </a:p>
        </p:txBody>
      </p:sp>
      <p:cxnSp>
        <p:nvCxnSpPr>
          <p:cNvPr id="17417" name="Straight Connector 17416">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680C16E4-17E6-376E-419D-ABA9D60ED2E1}"/>
              </a:ext>
            </a:extLst>
          </p:cNvPr>
          <p:cNvSpPr>
            <a:spLocks noGrp="1"/>
          </p:cNvSpPr>
          <p:nvPr>
            <p:ph idx="1"/>
          </p:nvPr>
        </p:nvSpPr>
        <p:spPr>
          <a:xfrm>
            <a:off x="525516" y="3417573"/>
            <a:ext cx="4593021" cy="2619839"/>
          </a:xfrm>
        </p:spPr>
        <p:txBody>
          <a:bodyPr anchor="ctr">
            <a:normAutofit fontScale="85000" lnSpcReduction="20000"/>
          </a:bodyPr>
          <a:lstStyle/>
          <a:p>
            <a:r>
              <a:rPr lang="en-GB" sz="1100" dirty="0"/>
              <a:t>Part of our Inspire 2022 funding application was to offer support for older people in the community so we could supply them with a Winter WARM bag these bags would cost around £20 per person , our YP did an amazing pitch SUCCESS and so were able to make our bags with </a:t>
            </a:r>
          </a:p>
          <a:p>
            <a:r>
              <a:rPr lang="en-GB" sz="1100" dirty="0"/>
              <a:t>Fluffy Socks,</a:t>
            </a:r>
          </a:p>
          <a:p>
            <a:r>
              <a:rPr lang="en-GB" sz="1100" dirty="0"/>
              <a:t>Hat , Scarf </a:t>
            </a:r>
          </a:p>
          <a:p>
            <a:r>
              <a:rPr lang="en-GB" sz="1100" dirty="0"/>
              <a:t>Gloves</a:t>
            </a:r>
          </a:p>
          <a:p>
            <a:r>
              <a:rPr lang="en-GB" sz="1100" dirty="0"/>
              <a:t>Hot Water Bottles with warm covers </a:t>
            </a:r>
          </a:p>
          <a:p>
            <a:r>
              <a:rPr lang="en-GB" sz="1100" dirty="0"/>
              <a:t>Different items of food </a:t>
            </a:r>
          </a:p>
          <a:p>
            <a:r>
              <a:rPr lang="en-GB" sz="1100" dirty="0"/>
              <a:t>Sweet treats </a:t>
            </a:r>
          </a:p>
          <a:p>
            <a:r>
              <a:rPr lang="en-GB" sz="1100" dirty="0"/>
              <a:t>Candle</a:t>
            </a:r>
          </a:p>
          <a:p>
            <a:r>
              <a:rPr lang="en-GB" sz="1100" dirty="0"/>
              <a:t>Cheese and Biscuits </a:t>
            </a:r>
          </a:p>
          <a:p>
            <a:r>
              <a:rPr lang="en-GB" sz="1100" dirty="0"/>
              <a:t>Handmade Christmas pudding Pom Poms made by Georgia. </a:t>
            </a:r>
          </a:p>
        </p:txBody>
      </p:sp>
    </p:spTree>
    <p:extLst>
      <p:ext uri="{BB962C8B-B14F-4D97-AF65-F5344CB8AC3E}">
        <p14:creationId xmlns:p14="http://schemas.microsoft.com/office/powerpoint/2010/main" xmlns="" val="1952295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4" name="Rectangle 10251">
            <a:extLst>
              <a:ext uri="{FF2B5EF4-FFF2-40B4-BE49-F238E27FC236}">
                <a16:creationId xmlns:a16="http://schemas.microsoft.com/office/drawing/2014/main" xmlns="" id="{E1A92768-C90D-4200-8975-84CC4D4BC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7" name="CAF51498-541C-4043-88CE-E2EB34BD5A30" descr="IMG_9401.jpg">
            <a:extLst>
              <a:ext uri="{FF2B5EF4-FFF2-40B4-BE49-F238E27FC236}">
                <a16:creationId xmlns:a16="http://schemas.microsoft.com/office/drawing/2014/main" xmlns="" id="{320FDA0B-136C-30E7-F6A0-3391BC8CBDF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6609" r="-3" b="9896"/>
          <a:stretch/>
        </p:blipFill>
        <p:spPr bwMode="auto">
          <a:xfrm>
            <a:off x="20" y="10"/>
            <a:ext cx="4003019" cy="338888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3" name="8C532BE0-DC2B-4AD9-BF75-7B36B4E7F4F1" descr="IMG_9356.jpg">
            <a:extLst>
              <a:ext uri="{FF2B5EF4-FFF2-40B4-BE49-F238E27FC236}">
                <a16:creationId xmlns:a16="http://schemas.microsoft.com/office/drawing/2014/main" xmlns="" id="{7A6DDBC0-31C1-CB50-6AE0-A1338B4FDA3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 b="36785"/>
          <a:stretch/>
        </p:blipFill>
        <p:spPr bwMode="auto">
          <a:xfrm>
            <a:off x="4094479" y="10"/>
            <a:ext cx="4014047"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4" name="EB015614-B679-4F19-AD81-2B59687B6027" descr="IMG_9359.jpg">
            <a:extLst>
              <a:ext uri="{FF2B5EF4-FFF2-40B4-BE49-F238E27FC236}">
                <a16:creationId xmlns:a16="http://schemas.microsoft.com/office/drawing/2014/main" xmlns="" id="{62A5F0FB-1E8C-F459-28F6-EC4C786A4E94}"/>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3" b="36610"/>
          <a:stretch/>
        </p:blipFill>
        <p:spPr bwMode="auto">
          <a:xfrm>
            <a:off x="8188960" y="10"/>
            <a:ext cx="4003039"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CF59657F-88AE-44A7-B9A3-1732081E1C0A" descr="IMG_9398.JPG">
            <a:extLst>
              <a:ext uri="{FF2B5EF4-FFF2-40B4-BE49-F238E27FC236}">
                <a16:creationId xmlns:a16="http://schemas.microsoft.com/office/drawing/2014/main" xmlns="" id="{102878CA-E8DC-A171-FF6F-40CB16EA5E63}"/>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3" b="36504"/>
          <a:stretch/>
        </p:blipFill>
        <p:spPr bwMode="auto">
          <a:xfrm>
            <a:off x="20" y="3469102"/>
            <a:ext cx="4003019"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2" name="384D7269-750C-42FF-BABA-158C196AD6A8" descr="IMG_9350.jpg">
            <a:extLst>
              <a:ext uri="{FF2B5EF4-FFF2-40B4-BE49-F238E27FC236}">
                <a16:creationId xmlns:a16="http://schemas.microsoft.com/office/drawing/2014/main" xmlns="" id="{A7224C5B-6F18-1CE4-3ED9-831A2DFA2F02}"/>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9331" r="1690" b="4"/>
          <a:stretch/>
        </p:blipFill>
        <p:spPr bwMode="auto">
          <a:xfrm>
            <a:off x="4094479" y="3469102"/>
            <a:ext cx="4014047" cy="338328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77E70986-9460-4CDE-A2EF-52C38AD31CD1" descr="IMG_9367.jpg">
            <a:extLst>
              <a:ext uri="{FF2B5EF4-FFF2-40B4-BE49-F238E27FC236}">
                <a16:creationId xmlns:a16="http://schemas.microsoft.com/office/drawing/2014/main" xmlns="" id="{7BD09C3F-B1D6-10D1-17C2-A39B159D2483}"/>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14291" r="2" b="22042"/>
          <a:stretch/>
        </p:blipFill>
        <p:spPr bwMode="auto">
          <a:xfrm>
            <a:off x="8199966" y="3469102"/>
            <a:ext cx="3992034"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49230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8" name="77DDA3EE-0EB8-4A9B-A679-6F04B66996F2" descr="IMG_9594.jpg">
            <a:extLst>
              <a:ext uri="{FF2B5EF4-FFF2-40B4-BE49-F238E27FC236}">
                <a16:creationId xmlns:a16="http://schemas.microsoft.com/office/drawing/2014/main" xmlns="" id="{8EEDECBF-03FA-82B0-A37E-5E9D34D3AA5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643467" y="726438"/>
            <a:ext cx="3278292" cy="245871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9" name="0032F9A1-886C-45B4-A020-9E450E5645FB" descr="IMG_9597.jpg">
            <a:extLst>
              <a:ext uri="{FF2B5EF4-FFF2-40B4-BE49-F238E27FC236}">
                <a16:creationId xmlns:a16="http://schemas.microsoft.com/office/drawing/2014/main" xmlns="" id="{B30CBBDC-A018-2416-CF38-F4282DD997A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365487" y="643466"/>
            <a:ext cx="3499549" cy="262466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7" name="B32CA746-B46A-481B-8D8E-E8728A690495" descr="IMG_9592.jpg">
            <a:extLst>
              <a:ext uri="{FF2B5EF4-FFF2-40B4-BE49-F238E27FC236}">
                <a16:creationId xmlns:a16="http://schemas.microsoft.com/office/drawing/2014/main" xmlns="" id="{0A37F170-F196-3FA2-C991-31EAE5F18157}"/>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8944400" y="643466"/>
            <a:ext cx="1968496" cy="262466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0" name="0C10189F-8CC2-4322-849B-65C63F3E7C08" descr="IMG_9598.jpg">
            <a:extLst>
              <a:ext uri="{FF2B5EF4-FFF2-40B4-BE49-F238E27FC236}">
                <a16:creationId xmlns:a16="http://schemas.microsoft.com/office/drawing/2014/main" xmlns="" id="{B6E3C141-39B3-D9EC-BF18-F3C3A17BED5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643467" y="3672836"/>
            <a:ext cx="3278292" cy="245871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5D2719E9-5632-4135-B775-5AA968DDB8E2" descr="IMG_9588.jpg">
            <a:extLst>
              <a:ext uri="{FF2B5EF4-FFF2-40B4-BE49-F238E27FC236}">
                <a16:creationId xmlns:a16="http://schemas.microsoft.com/office/drawing/2014/main" xmlns="" id="{5637B76A-65E7-43AA-211C-F2674EDF2C9B}"/>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4352601" y="3589863"/>
            <a:ext cx="3525324" cy="26439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F3C1EDE1-7784-4925-92F6-DBA0F2F47FA1" descr="IMG_9586.jpg">
            <a:extLst>
              <a:ext uri="{FF2B5EF4-FFF2-40B4-BE49-F238E27FC236}">
                <a16:creationId xmlns:a16="http://schemas.microsoft.com/office/drawing/2014/main" xmlns="" id="{350FF97E-51BF-781E-AA6A-F53A33DAB1B8}"/>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8937150" y="3589863"/>
            <a:ext cx="1982994" cy="264399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65633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4D1C170-A1F9-8C5E-6032-91A4A15589C0}"/>
              </a:ext>
            </a:extLst>
          </p:cNvPr>
          <p:cNvSpPr>
            <a:spLocks noGrp="1"/>
          </p:cNvSpPr>
          <p:nvPr>
            <p:ph type="title"/>
          </p:nvPr>
        </p:nvSpPr>
        <p:spPr>
          <a:xfrm>
            <a:off x="686834" y="1153572"/>
            <a:ext cx="3200400" cy="4461163"/>
          </a:xfrm>
        </p:spPr>
        <p:txBody>
          <a:bodyPr>
            <a:normAutofit/>
          </a:bodyPr>
          <a:lstStyle/>
          <a:p>
            <a:r>
              <a:rPr lang="en-GB">
                <a:solidFill>
                  <a:srgbClr val="FFFFFF"/>
                </a:solidFill>
              </a:rPr>
              <a:t>Cfine </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401CA9B2-97B4-DF31-0871-E401D53AD25D}"/>
              </a:ext>
            </a:extLst>
          </p:cNvPr>
          <p:cNvSpPr>
            <a:spLocks noGrp="1"/>
          </p:cNvSpPr>
          <p:nvPr>
            <p:ph idx="1"/>
          </p:nvPr>
        </p:nvSpPr>
        <p:spPr>
          <a:xfrm>
            <a:off x="4447308" y="591344"/>
            <a:ext cx="6906491" cy="5585619"/>
          </a:xfrm>
        </p:spPr>
        <p:txBody>
          <a:bodyPr anchor="ctr">
            <a:normAutofit/>
          </a:bodyPr>
          <a:lstStyle/>
          <a:p>
            <a:r>
              <a:rPr lang="en-GB" sz="2600" dirty="0"/>
              <a:t>With successful partnership with Cfine we are now a collection point for Sanitary Products -</a:t>
            </a:r>
          </a:p>
          <a:p>
            <a:endParaRPr lang="en-GB" sz="2600" dirty="0"/>
          </a:p>
          <a:p>
            <a:r>
              <a:rPr lang="en-GB" sz="2600" dirty="0"/>
              <a:t>During December we hosted the Press &amp; Journal Newspaper at our Christmas party, they spoke to the all the young people about the benefits of the partnership with Cfine and the difference the deliveries make to Cromarty Youth Café  participants and our golden oldies. </a:t>
            </a:r>
          </a:p>
          <a:p>
            <a:r>
              <a:rPr lang="en-GB" sz="2600" u="sng" dirty="0">
                <a:effectLst/>
                <a:latin typeface="Calibri" panose="020F0502020204030204" pitchFamily="34" charset="0"/>
                <a:ea typeface="Times New Roman" panose="02020603050405020304" pitchFamily="18" charset="0"/>
                <a:cs typeface="Times New Roman" panose="02020603050405020304" pitchFamily="18" charset="0"/>
                <a:hlinkClick r:id="rId2"/>
              </a:rPr>
              <a:t>https://www.pressandjournal.co.uk/fp/news/highlands-islands/5133775/cromarty-youth-cafe-teaches-young-people-life-skills-thanks-to-cfine/?fbclid=IwAR1xHHt3Os5UjJWlvbkx97Y1FyWreV3H0xOoiOAQXSUJ79UJQgphVx3Fu1U </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600" dirty="0"/>
          </a:p>
        </p:txBody>
      </p:sp>
    </p:spTree>
    <p:extLst>
      <p:ext uri="{BB962C8B-B14F-4D97-AF65-F5344CB8AC3E}">
        <p14:creationId xmlns:p14="http://schemas.microsoft.com/office/powerpoint/2010/main" xmlns="" val="3647945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DD1441C-CEF0-1466-62F7-067BADB5A1DA}"/>
              </a:ext>
            </a:extLst>
          </p:cNvPr>
          <p:cNvSpPr>
            <a:spLocks noGrp="1"/>
          </p:cNvSpPr>
          <p:nvPr>
            <p:ph type="title"/>
          </p:nvPr>
        </p:nvSpPr>
        <p:spPr>
          <a:xfrm>
            <a:off x="640080" y="325369"/>
            <a:ext cx="4368602" cy="1956841"/>
          </a:xfrm>
        </p:spPr>
        <p:txBody>
          <a:bodyPr anchor="b">
            <a:normAutofit/>
          </a:bodyPr>
          <a:lstStyle/>
          <a:p>
            <a:r>
              <a:rPr lang="en-GB" sz="5400"/>
              <a:t>FOOD!</a:t>
            </a:r>
          </a:p>
        </p:txBody>
      </p:sp>
      <p:sp>
        <p:nvSpPr>
          <p:cNvPr id="18"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7DFD8A98-D3BF-25D5-EF94-A3531DE069A8}"/>
              </a:ext>
            </a:extLst>
          </p:cNvPr>
          <p:cNvSpPr>
            <a:spLocks noGrp="1"/>
          </p:cNvSpPr>
          <p:nvPr>
            <p:ph idx="1"/>
          </p:nvPr>
        </p:nvSpPr>
        <p:spPr>
          <a:xfrm>
            <a:off x="640080" y="2872899"/>
            <a:ext cx="4243589" cy="3320668"/>
          </a:xfrm>
        </p:spPr>
        <p:txBody>
          <a:bodyPr>
            <a:normAutofit fontScale="92500" lnSpcReduction="20000"/>
          </a:bodyPr>
          <a:lstStyle/>
          <a:p>
            <a:r>
              <a:rPr lang="en-GB" sz="2200" dirty="0"/>
              <a:t>At every activity young people are given the opportunity to have access to fresh wholesome meals and snacks of their choice. </a:t>
            </a:r>
          </a:p>
          <a:p>
            <a:r>
              <a:rPr lang="en-GB" sz="2200" dirty="0"/>
              <a:t>Meals and snacks are created by both </a:t>
            </a:r>
            <a:r>
              <a:rPr lang="en-GB" sz="2200" dirty="0" err="1"/>
              <a:t>jrns</a:t>
            </a:r>
            <a:r>
              <a:rPr lang="en-GB" sz="2200" dirty="0"/>
              <a:t> &amp; snrs, all young people love taking part in Cookwell &amp; Bakewell – gaining skills for life. </a:t>
            </a:r>
          </a:p>
          <a:p>
            <a:r>
              <a:rPr lang="en-GB" sz="2200" dirty="0"/>
              <a:t>A number of YP have completed  their Level 1 &amp; Level 2 Food Safety at work courses with us, these courses take around 8-12 hours per person, be blend this with practical cooking. </a:t>
            </a:r>
          </a:p>
        </p:txBody>
      </p:sp>
      <p:pic>
        <p:nvPicPr>
          <p:cNvPr id="19" name="Picture 4" descr="Variety of fresh salads">
            <a:extLst>
              <a:ext uri="{FF2B5EF4-FFF2-40B4-BE49-F238E27FC236}">
                <a16:creationId xmlns:a16="http://schemas.microsoft.com/office/drawing/2014/main" xmlns="" id="{C03B9734-931A-609B-D10C-C3DC96B63483}"/>
              </a:ext>
            </a:extLst>
          </p:cNvPr>
          <p:cNvPicPr>
            <a:picLocks noChangeAspect="1"/>
          </p:cNvPicPr>
          <p:nvPr/>
        </p:nvPicPr>
        <p:blipFill rotWithShape="1">
          <a:blip r:embed="rId2" cstate="print"/>
          <a:srcRect l="11910" r="2113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2202577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4" name="C8E4A22F-996A-4A0A-81EC-6FF985706506" descr="IMG_9476.jpg">
            <a:extLst>
              <a:ext uri="{FF2B5EF4-FFF2-40B4-BE49-F238E27FC236}">
                <a16:creationId xmlns:a16="http://schemas.microsoft.com/office/drawing/2014/main" xmlns="" id="{C0CBBFC1-CD76-78B7-A26D-D8942B7AA61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298364" y="643466"/>
            <a:ext cx="1968497" cy="26246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D5712057-822D-4E34-BB2D-66D337941368" descr="IMG_9473.jpg">
            <a:extLst>
              <a:ext uri="{FF2B5EF4-FFF2-40B4-BE49-F238E27FC236}">
                <a16:creationId xmlns:a16="http://schemas.microsoft.com/office/drawing/2014/main" xmlns="" id="{0229179B-C51C-7CF7-4B4B-9C007F8F29F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243493" y="933305"/>
            <a:ext cx="3743538" cy="499138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8A455582-486A-4134-AF2A-1F51988638F8" descr="IMG_9475.jpg">
            <a:extLst>
              <a:ext uri="{FF2B5EF4-FFF2-40B4-BE49-F238E27FC236}">
                <a16:creationId xmlns:a16="http://schemas.microsoft.com/office/drawing/2014/main" xmlns="" id="{AE79B1A4-22E1-6576-566E-EE20D539A03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8944400" y="643466"/>
            <a:ext cx="1968496" cy="262466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1" name="A489213E-7F30-457E-AB15-7929F0449268" descr="IMG_9471.jpg">
            <a:extLst>
              <a:ext uri="{FF2B5EF4-FFF2-40B4-BE49-F238E27FC236}">
                <a16:creationId xmlns:a16="http://schemas.microsoft.com/office/drawing/2014/main" xmlns="" id="{B17B7BB2-F16D-9188-631D-8461576D728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643467" y="3672836"/>
            <a:ext cx="3278292" cy="245871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5" name="9EA02389-B186-4F1E-BA1F-ECEFD9FDF273" descr="IMG_9500.jpg">
            <a:extLst>
              <a:ext uri="{FF2B5EF4-FFF2-40B4-BE49-F238E27FC236}">
                <a16:creationId xmlns:a16="http://schemas.microsoft.com/office/drawing/2014/main" xmlns="" id="{653C087F-FB48-C94D-FC5A-85832AC2ECC7}"/>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8937150" y="3589863"/>
            <a:ext cx="1982994" cy="264399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1100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xmlns="" id="{F837543A-6020-4505-A233-C9DB4BF740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E547C07-E1C3-F2F1-0E92-981C73463A6E}"/>
              </a:ext>
            </a:extLst>
          </p:cNvPr>
          <p:cNvSpPr>
            <a:spLocks noGrp="1"/>
          </p:cNvSpPr>
          <p:nvPr>
            <p:ph type="title"/>
          </p:nvPr>
        </p:nvSpPr>
        <p:spPr>
          <a:xfrm>
            <a:off x="838200" y="365125"/>
            <a:ext cx="5558489" cy="1325563"/>
          </a:xfrm>
        </p:spPr>
        <p:txBody>
          <a:bodyPr>
            <a:normAutofit/>
          </a:bodyPr>
          <a:lstStyle/>
          <a:p>
            <a:r>
              <a:rPr lang="en-GB" dirty="0"/>
              <a:t>The Hub </a:t>
            </a:r>
          </a:p>
        </p:txBody>
      </p:sp>
      <p:sp>
        <p:nvSpPr>
          <p:cNvPr id="17" name="Freeform: Shape 9">
            <a:extLst>
              <a:ext uri="{FF2B5EF4-FFF2-40B4-BE49-F238E27FC236}">
                <a16:creationId xmlns:a16="http://schemas.microsoft.com/office/drawing/2014/main" xmlns="" id="{35B16301-FB18-48BA-A6DD-C37CAF6F9A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011D3B13-D81F-46CA-E217-D850370E90DC}"/>
              </a:ext>
            </a:extLst>
          </p:cNvPr>
          <p:cNvSpPr>
            <a:spLocks noGrp="1"/>
          </p:cNvSpPr>
          <p:nvPr>
            <p:ph idx="1"/>
          </p:nvPr>
        </p:nvSpPr>
        <p:spPr>
          <a:xfrm>
            <a:off x="838200" y="1825625"/>
            <a:ext cx="5558489" cy="4351338"/>
          </a:xfrm>
        </p:spPr>
        <p:txBody>
          <a:bodyPr>
            <a:normAutofit fontScale="85000" lnSpcReduction="20000"/>
          </a:bodyPr>
          <a:lstStyle/>
          <a:p>
            <a:r>
              <a:rPr lang="en-GB" sz="2200" dirty="0"/>
              <a:t>Cromarty Youth Café is at the heart of the community.</a:t>
            </a:r>
          </a:p>
          <a:p>
            <a:r>
              <a:rPr lang="en-GB" sz="2200" dirty="0"/>
              <a:t>We have an open door policy and everyone is welcome, you don’t have to live in Cromarty to be able to attend, we have young people from right across the Black Isle and a number that come from residential care settings – they often tell us Youth Café is there favourite day of the week and they count the sleeps </a:t>
            </a:r>
          </a:p>
          <a:p>
            <a:r>
              <a:rPr lang="en-GB" sz="2200" dirty="0"/>
              <a:t>When young people attend Youth Café they tell us it is a warm safe space where the Best food is on offer we pride ourselves on lots of positive feedback around this ,  FREE WIFI , homework support . You don’t have to be a young person to access our support we help a number of vulnerable families and parents / adults with access to benefits and sorting debts , housing , and mostly the cost of living crisis where our families most in need are struggling to cope  </a:t>
            </a:r>
          </a:p>
        </p:txBody>
      </p:sp>
      <p:sp>
        <p:nvSpPr>
          <p:cNvPr id="19" name="Oval 11">
            <a:extLst>
              <a:ext uri="{FF2B5EF4-FFF2-40B4-BE49-F238E27FC236}">
                <a16:creationId xmlns:a16="http://schemas.microsoft.com/office/drawing/2014/main" xmlns="" id="{C3C0D90E-074A-4F52-9B11-B52BEF4BCB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xmlns="" id="{CABBD4C1-E6F8-46F6-8152-A8A97490B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xmlns="" id="{83BA5EF5-1FE9-4BF9-83BB-269BCDDF61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xmlns="" id="{4B3BCACB-5880-460B-9606-8C433A9AF99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xmlns="" id="{88853921-7BC9-4BDE-ACAB-133C683C8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xmlns="" id="{09192968-3AE7-4470-A61C-97294BB927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xmlns="" id="{3AB72E55-43E4-4356-BFE8-E2102CB0B5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49145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6" name="Rectangle 12295">
            <a:extLst>
              <a:ext uri="{FF2B5EF4-FFF2-40B4-BE49-F238E27FC236}">
                <a16:creationId xmlns:a16="http://schemas.microsoft.com/office/drawing/2014/main" xmlns=""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1" name="9D67839E-9EDB-4A46-AF73-03C0857BAA41" descr="IMG_9135.jpg">
            <a:extLst>
              <a:ext uri="{FF2B5EF4-FFF2-40B4-BE49-F238E27FC236}">
                <a16:creationId xmlns:a16="http://schemas.microsoft.com/office/drawing/2014/main" xmlns="" id="{2F36AF78-0416-DE5D-1438-F144CF20F87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359" r="16041"/>
          <a:stretch/>
        </p:blipFill>
        <p:spPr bwMode="auto">
          <a:xfrm>
            <a:off x="-1" y="10"/>
            <a:ext cx="7370057"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B02F7068-B522-42F8-973E-B237CB8A9BEB" descr="IMG_9316.jpg">
            <a:extLst>
              <a:ext uri="{FF2B5EF4-FFF2-40B4-BE49-F238E27FC236}">
                <a16:creationId xmlns:a16="http://schemas.microsoft.com/office/drawing/2014/main" xmlns="" id="{198A95FC-FCB1-05CB-C532-9A80BFD9D596}"/>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8075" r="-3" b="28029"/>
          <a:stretch/>
        </p:blipFill>
        <p:spPr bwMode="auto">
          <a:xfrm>
            <a:off x="7534656" y="1"/>
            <a:ext cx="4657344" cy="334670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0" name="5748DCFA-4153-4786-B70D-35EB3E3C52C4" descr="IMG_9132.jpg">
            <a:extLst>
              <a:ext uri="{FF2B5EF4-FFF2-40B4-BE49-F238E27FC236}">
                <a16:creationId xmlns:a16="http://schemas.microsoft.com/office/drawing/2014/main" xmlns="" id="{88104272-B295-66A2-BE56-600D87F3349F}"/>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3" b="4186"/>
          <a:stretch/>
        </p:blipFill>
        <p:spPr bwMode="auto">
          <a:xfrm>
            <a:off x="7534654" y="3511296"/>
            <a:ext cx="4657346" cy="334670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47334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184B733-7F82-2CC8-DB8E-CDEB85226A5F}"/>
              </a:ext>
            </a:extLst>
          </p:cNvPr>
          <p:cNvSpPr>
            <a:spLocks noGrp="1"/>
          </p:cNvSpPr>
          <p:nvPr>
            <p:ph type="title"/>
          </p:nvPr>
        </p:nvSpPr>
        <p:spPr>
          <a:xfrm>
            <a:off x="686834" y="1153572"/>
            <a:ext cx="3200400" cy="4461163"/>
          </a:xfrm>
        </p:spPr>
        <p:txBody>
          <a:bodyPr>
            <a:normAutofit/>
          </a:bodyPr>
          <a:lstStyle/>
          <a:p>
            <a:r>
              <a:rPr lang="en-GB">
                <a:solidFill>
                  <a:srgbClr val="FFFFFF"/>
                </a:solidFill>
              </a:rPr>
              <a:t>Saltire Awards &amp; HLH Leadership </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BD015ED2-D7C8-E101-D62B-C0539173584E}"/>
              </a:ext>
            </a:extLst>
          </p:cNvPr>
          <p:cNvSpPr>
            <a:spLocks noGrp="1"/>
          </p:cNvSpPr>
          <p:nvPr>
            <p:ph idx="1"/>
          </p:nvPr>
        </p:nvSpPr>
        <p:spPr>
          <a:xfrm>
            <a:off x="4447308" y="591344"/>
            <a:ext cx="6906491" cy="5585619"/>
          </a:xfrm>
        </p:spPr>
        <p:txBody>
          <a:bodyPr anchor="ctr">
            <a:normAutofit/>
          </a:bodyPr>
          <a:lstStyle/>
          <a:p>
            <a:r>
              <a:rPr lang="en-GB" dirty="0"/>
              <a:t>A number of young people from Cromarty are signed up for Saltire Awards &amp; HLH Leadership programme:</a:t>
            </a:r>
          </a:p>
          <a:p>
            <a:r>
              <a:rPr lang="en-GB" dirty="0"/>
              <a:t>Young people volunteer and lead at many different sessions weekly, such as, Multi-Sports, Jnr Youth Café, Football, Leading sessions on a Friday afternoon at Cromarty Primary School, </a:t>
            </a:r>
          </a:p>
          <a:p>
            <a:r>
              <a:rPr lang="en-GB" dirty="0"/>
              <a:t>These young people are youth ambassadors.</a:t>
            </a:r>
          </a:p>
          <a:p>
            <a:endParaRPr lang="en-GB" dirty="0"/>
          </a:p>
        </p:txBody>
      </p:sp>
    </p:spTree>
    <p:extLst>
      <p:ext uri="{BB962C8B-B14F-4D97-AF65-F5344CB8AC3E}">
        <p14:creationId xmlns:p14="http://schemas.microsoft.com/office/powerpoint/2010/main" xmlns="" val="319672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0" name="Rectangle 6159">
            <a:extLst>
              <a:ext uri="{FF2B5EF4-FFF2-40B4-BE49-F238E27FC236}">
                <a16:creationId xmlns:a16="http://schemas.microsoft.com/office/drawing/2014/main" xmlns="" id="{25B97239-2685-48C8-8104-1D4E4E383D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7" name="70569144-D670-4F9B-8843-928AAE0A6CA3" descr="IMG_9702.jpg">
            <a:extLst>
              <a:ext uri="{FF2B5EF4-FFF2-40B4-BE49-F238E27FC236}">
                <a16:creationId xmlns:a16="http://schemas.microsoft.com/office/drawing/2014/main" xmlns="" id="{88CDF482-9E18-7463-BF47-898133ECBF3A}"/>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4910" r="-2" b="55033"/>
          <a:stretch/>
        </p:blipFill>
        <p:spPr bwMode="auto">
          <a:xfrm>
            <a:off x="321734" y="321733"/>
            <a:ext cx="5674894" cy="303084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 name="8959D27A-66C1-49A9-9B6E-71003EAFCC06" descr="IMG_9612.jpg">
            <a:extLst>
              <a:ext uri="{FF2B5EF4-FFF2-40B4-BE49-F238E27FC236}">
                <a16:creationId xmlns:a16="http://schemas.microsoft.com/office/drawing/2014/main" xmlns="" id="{2C0873BA-43A5-0AED-115C-8D89E9660AA5}"/>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 b="22200"/>
          <a:stretch/>
        </p:blipFill>
        <p:spPr bwMode="auto">
          <a:xfrm>
            <a:off x="321735" y="3524289"/>
            <a:ext cx="2676579" cy="277651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D2C1E298-49E4-4367-B806-D6F5DF828E1B" descr="IMG_9669.jpg">
            <a:extLst>
              <a:ext uri="{FF2B5EF4-FFF2-40B4-BE49-F238E27FC236}">
                <a16:creationId xmlns:a16="http://schemas.microsoft.com/office/drawing/2014/main" xmlns="" id="{BB0C8B9F-F8C7-7A91-CE3D-523A4E8EAB5F}"/>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1" b="26352"/>
          <a:stretch/>
        </p:blipFill>
        <p:spPr bwMode="auto">
          <a:xfrm>
            <a:off x="3159553" y="3514855"/>
            <a:ext cx="2837076" cy="278595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B735FC6E-1D7B-47FD-9A7D-88662BC8DC75" descr="IMG_9704.jpg">
            <a:extLst>
              <a:ext uri="{FF2B5EF4-FFF2-40B4-BE49-F238E27FC236}">
                <a16:creationId xmlns:a16="http://schemas.microsoft.com/office/drawing/2014/main" xmlns="" id="{58ABE192-473A-EDB6-CF66-8C81006903B7}"/>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2" b="20979"/>
          <a:stretch/>
        </p:blipFill>
        <p:spPr bwMode="auto">
          <a:xfrm>
            <a:off x="6195373" y="321733"/>
            <a:ext cx="5674892" cy="597907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61325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55C40D-EE6A-FBD6-676D-82F176AA27AA}"/>
              </a:ext>
            </a:extLst>
          </p:cNvPr>
          <p:cNvSpPr>
            <a:spLocks noGrp="1"/>
          </p:cNvSpPr>
          <p:nvPr>
            <p:ph type="title"/>
          </p:nvPr>
        </p:nvSpPr>
        <p:spPr/>
        <p:txBody>
          <a:bodyPr/>
          <a:lstStyle/>
          <a:p>
            <a:r>
              <a:rPr lang="en-GB" dirty="0"/>
              <a:t>Trip to Eden Court Pantomime to see Peter Pan </a:t>
            </a:r>
          </a:p>
        </p:txBody>
      </p:sp>
      <p:sp>
        <p:nvSpPr>
          <p:cNvPr id="3" name="Content Placeholder 2">
            <a:extLst>
              <a:ext uri="{FF2B5EF4-FFF2-40B4-BE49-F238E27FC236}">
                <a16:creationId xmlns:a16="http://schemas.microsoft.com/office/drawing/2014/main" xmlns="" id="{D4E99F96-086C-5CED-A02B-0ACCD3CF6ECC}"/>
              </a:ext>
            </a:extLst>
          </p:cNvPr>
          <p:cNvSpPr>
            <a:spLocks noGrp="1"/>
          </p:cNvSpPr>
          <p:nvPr>
            <p:ph idx="1"/>
          </p:nvPr>
        </p:nvSpPr>
        <p:spPr/>
        <p:txBody>
          <a:bodyPr/>
          <a:lstStyle/>
          <a:p>
            <a:pPr marL="0" indent="0">
              <a:buNone/>
            </a:pPr>
            <a:r>
              <a:rPr lang="en-GB" dirty="0"/>
              <a:t>This trip was a Thank you to our Young Leaders / Volunteers for their hard work through out the year.</a:t>
            </a:r>
          </a:p>
          <a:p>
            <a:pPr marL="0" indent="0">
              <a:buNone/>
            </a:pPr>
            <a:r>
              <a:rPr lang="en-GB" dirty="0"/>
              <a:t>One young person Said “ This was a childhood dream of mine to be able to go and see Peter Pan Pantomime”. </a:t>
            </a:r>
          </a:p>
        </p:txBody>
      </p:sp>
      <p:pic>
        <p:nvPicPr>
          <p:cNvPr id="1026" name="0BB89F9E-0221-4CAC-AA4A-E169422AC55E" descr="IMG_9752.jpg">
            <a:extLst>
              <a:ext uri="{FF2B5EF4-FFF2-40B4-BE49-F238E27FC236}">
                <a16:creationId xmlns:a16="http://schemas.microsoft.com/office/drawing/2014/main" xmlns="" id="{8B4DA89D-E7B3-1AD8-5A88-A75BFF0B94B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4201" y="4001294"/>
            <a:ext cx="3453022" cy="2589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66AA5665-6BC8-41E2-864E-88E65115E857" descr="IMG_9753.jpg">
            <a:extLst>
              <a:ext uri="{FF2B5EF4-FFF2-40B4-BE49-F238E27FC236}">
                <a16:creationId xmlns:a16="http://schemas.microsoft.com/office/drawing/2014/main" xmlns="" id="{D7C90438-CF02-F132-71F0-2429B8F954E8}"/>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3312" t="18054" r="21250"/>
          <a:stretch/>
        </p:blipFill>
        <p:spPr bwMode="auto">
          <a:xfrm>
            <a:off x="8630920" y="3606799"/>
            <a:ext cx="3347720" cy="3144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14619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E4C977-358F-A9CE-7FDC-10563C2DA08F}"/>
              </a:ext>
            </a:extLst>
          </p:cNvPr>
          <p:cNvSpPr>
            <a:spLocks noGrp="1"/>
          </p:cNvSpPr>
          <p:nvPr>
            <p:ph type="title"/>
          </p:nvPr>
        </p:nvSpPr>
        <p:spPr>
          <a:xfrm>
            <a:off x="1653363" y="365760"/>
            <a:ext cx="9367203" cy="1188720"/>
          </a:xfrm>
        </p:spPr>
        <p:txBody>
          <a:bodyPr>
            <a:normAutofit/>
          </a:bodyPr>
          <a:lstStyle/>
          <a:p>
            <a:r>
              <a:rPr lang="en-GB" dirty="0"/>
              <a:t>Partnership Development </a:t>
            </a:r>
          </a:p>
        </p:txBody>
      </p:sp>
      <p:sp>
        <p:nvSpPr>
          <p:cNvPr id="8" name="Freeform: Shape 7">
            <a:extLst>
              <a:ext uri="{FF2B5EF4-FFF2-40B4-BE49-F238E27FC236}">
                <a16:creationId xmlns:a16="http://schemas.microsoft.com/office/drawing/2014/main" xmlns=""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xmlns=""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xmlns=""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15221CDF-8AE6-5544-D022-199352368CA7}"/>
              </a:ext>
            </a:extLst>
          </p:cNvPr>
          <p:cNvSpPr>
            <a:spLocks noGrp="1"/>
          </p:cNvSpPr>
          <p:nvPr>
            <p:ph idx="1"/>
          </p:nvPr>
        </p:nvSpPr>
        <p:spPr>
          <a:xfrm>
            <a:off x="1653363" y="2176272"/>
            <a:ext cx="9367204" cy="4041648"/>
          </a:xfrm>
        </p:spPr>
        <p:txBody>
          <a:bodyPr anchor="t">
            <a:normAutofit fontScale="92500" lnSpcReduction="10000"/>
          </a:bodyPr>
          <a:lstStyle/>
          <a:p>
            <a:r>
              <a:rPr lang="en-GB" sz="2400" dirty="0"/>
              <a:t>Meeting with Yvonne Ross from Highland Council Safeguarding and partnership Team about funding.</a:t>
            </a:r>
          </a:p>
          <a:p>
            <a:r>
              <a:rPr lang="en-GB" sz="2400" dirty="0"/>
              <a:t>Meeting with Lexi Mackay from Culloden Youth Development </a:t>
            </a:r>
          </a:p>
          <a:p>
            <a:r>
              <a:rPr lang="en-GB" sz="2400" dirty="0"/>
              <a:t>Youth Scotland for the Inspire 2022 Funding </a:t>
            </a:r>
          </a:p>
          <a:p>
            <a:r>
              <a:rPr lang="en-GB" sz="2400" dirty="0"/>
              <a:t>Mike &amp; Jason at Cfine – Our food deliveries  &amp; Sanitary Products </a:t>
            </a:r>
          </a:p>
          <a:p>
            <a:r>
              <a:rPr lang="en-GB" sz="2400" dirty="0"/>
              <a:t>Youth Highland – for Wider Achievement – Dynamic Youth Award </a:t>
            </a:r>
          </a:p>
          <a:p>
            <a:r>
              <a:rPr lang="en-GB" sz="2400" dirty="0"/>
              <a:t>Fortrose Academy </a:t>
            </a:r>
          </a:p>
          <a:p>
            <a:r>
              <a:rPr lang="en-GB" sz="2400" dirty="0"/>
              <a:t>Police Scotland – Wanda has had a number of meetings with Inspector Judy Hill – about the recent going on’s at the Kessock Bridge and the number of young people coming to us looking for support with their mental health. </a:t>
            </a:r>
          </a:p>
          <a:p>
            <a:r>
              <a:rPr lang="en-GB" sz="2400" dirty="0"/>
              <a:t>Social Work </a:t>
            </a:r>
          </a:p>
          <a:p>
            <a:endParaRPr lang="en-GB" sz="2400" dirty="0"/>
          </a:p>
          <a:p>
            <a:endParaRPr lang="en-GB" sz="2400" dirty="0"/>
          </a:p>
          <a:p>
            <a:endParaRPr lang="en-GB" sz="2400" dirty="0"/>
          </a:p>
        </p:txBody>
      </p:sp>
    </p:spTree>
    <p:extLst>
      <p:ext uri="{BB962C8B-B14F-4D97-AF65-F5344CB8AC3E}">
        <p14:creationId xmlns:p14="http://schemas.microsoft.com/office/powerpoint/2010/main" xmlns="" val="340137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297189-29F6-A691-1E35-0A2F4206B367}"/>
              </a:ext>
            </a:extLst>
          </p:cNvPr>
          <p:cNvSpPr>
            <a:spLocks noGrp="1"/>
          </p:cNvSpPr>
          <p:nvPr>
            <p:ph type="title"/>
          </p:nvPr>
        </p:nvSpPr>
        <p:spPr>
          <a:xfrm>
            <a:off x="1653363" y="365760"/>
            <a:ext cx="9367203" cy="1188720"/>
          </a:xfrm>
        </p:spPr>
        <p:txBody>
          <a:bodyPr>
            <a:normAutofit/>
          </a:bodyPr>
          <a:lstStyle/>
          <a:p>
            <a:r>
              <a:rPr lang="en-GB" dirty="0"/>
              <a:t>1-1’s </a:t>
            </a:r>
          </a:p>
        </p:txBody>
      </p:sp>
      <p:sp>
        <p:nvSpPr>
          <p:cNvPr id="8" name="Freeform: Shape 7">
            <a:extLst>
              <a:ext uri="{FF2B5EF4-FFF2-40B4-BE49-F238E27FC236}">
                <a16:creationId xmlns:a16="http://schemas.microsoft.com/office/drawing/2014/main" xmlns=""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xmlns=""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xmlns=""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2D956093-2EF7-FF8E-B10B-828AE542C1B1}"/>
              </a:ext>
            </a:extLst>
          </p:cNvPr>
          <p:cNvSpPr>
            <a:spLocks noGrp="1"/>
          </p:cNvSpPr>
          <p:nvPr>
            <p:ph idx="1"/>
          </p:nvPr>
        </p:nvSpPr>
        <p:spPr>
          <a:xfrm>
            <a:off x="1653363" y="2176272"/>
            <a:ext cx="9367204" cy="4041648"/>
          </a:xfrm>
        </p:spPr>
        <p:txBody>
          <a:bodyPr anchor="t">
            <a:normAutofit/>
          </a:bodyPr>
          <a:lstStyle/>
          <a:p>
            <a:r>
              <a:rPr lang="en-GB" sz="2400" dirty="0"/>
              <a:t>1-1’s are being requested daily, </a:t>
            </a:r>
          </a:p>
          <a:p>
            <a:r>
              <a:rPr lang="en-GB" sz="2400" dirty="0"/>
              <a:t>Now more than ever having 1-1’s with young people is important:</a:t>
            </a:r>
          </a:p>
          <a:p>
            <a:r>
              <a:rPr lang="en-GB" sz="2400" dirty="0"/>
              <a:t>Prelim Pressures</a:t>
            </a:r>
          </a:p>
          <a:p>
            <a:r>
              <a:rPr lang="en-GB" sz="2400" dirty="0"/>
              <a:t>Cost of Existing – YP are worried about the rising costs at home, </a:t>
            </a:r>
          </a:p>
          <a:p>
            <a:r>
              <a:rPr lang="en-GB" sz="2400" dirty="0"/>
              <a:t>Stress with the school bus being late and being late for school and then being late for prelims</a:t>
            </a:r>
          </a:p>
          <a:p>
            <a:r>
              <a:rPr lang="en-GB" sz="2400" dirty="0"/>
              <a:t>Young people stressing about being in the lowest 20% in school.  </a:t>
            </a:r>
          </a:p>
          <a:p>
            <a:endParaRPr lang="en-GB" sz="2400" dirty="0"/>
          </a:p>
          <a:p>
            <a:endParaRPr lang="en-GB" sz="2400" dirty="0"/>
          </a:p>
        </p:txBody>
      </p:sp>
    </p:spTree>
    <p:extLst>
      <p:ext uri="{BB962C8B-B14F-4D97-AF65-F5344CB8AC3E}">
        <p14:creationId xmlns:p14="http://schemas.microsoft.com/office/powerpoint/2010/main" xmlns="" val="172677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4" name="Rectangle 13323">
            <a:extLst>
              <a:ext uri="{FF2B5EF4-FFF2-40B4-BE49-F238E27FC236}">
                <a16:creationId xmlns:a16="http://schemas.microsoft.com/office/drawing/2014/main" xmlns="" id="{E1A92768-C90D-4200-8975-84CC4D4BC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5A267262-2CE1-44D2-9E18-8065A05EE1C1" descr="IMG_9147.jpg">
            <a:extLst>
              <a:ext uri="{FF2B5EF4-FFF2-40B4-BE49-F238E27FC236}">
                <a16:creationId xmlns:a16="http://schemas.microsoft.com/office/drawing/2014/main" xmlns="" id="{4E1CBE84-900A-E402-419D-15DBDD02DD44}"/>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409" r="-2" b="-2"/>
          <a:stretch/>
        </p:blipFill>
        <p:spPr bwMode="auto">
          <a:xfrm>
            <a:off x="20" y="10"/>
            <a:ext cx="4003019" cy="338888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3510EC3F-276B-4FD9-98A1-3DB07EA9A2E2" descr="IMG_9165.jpg">
            <a:extLst>
              <a:ext uri="{FF2B5EF4-FFF2-40B4-BE49-F238E27FC236}">
                <a16:creationId xmlns:a16="http://schemas.microsoft.com/office/drawing/2014/main" xmlns="" id="{D0FF9460-296A-6D3B-C15B-55E2152380B5}"/>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2231" r="-1" b="24554"/>
          <a:stretch/>
        </p:blipFill>
        <p:spPr bwMode="auto">
          <a:xfrm>
            <a:off x="4094479" y="10"/>
            <a:ext cx="4014047"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4" name="71D341A1-FF73-4FAE-B652-8616761CA3BC" descr="IMG_9143.jpg">
            <a:extLst>
              <a:ext uri="{FF2B5EF4-FFF2-40B4-BE49-F238E27FC236}">
                <a16:creationId xmlns:a16="http://schemas.microsoft.com/office/drawing/2014/main" xmlns="" id="{A65945C7-2E1F-5A40-7F91-EF204F036C36}"/>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11264" b="4"/>
          <a:stretch/>
        </p:blipFill>
        <p:spPr bwMode="auto">
          <a:xfrm>
            <a:off x="8188960" y="10"/>
            <a:ext cx="4003039"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9" name="DE1F3C8E-274B-46D0-A198-23DC55A585DE" descr="IMG_9189.jpg">
            <a:extLst>
              <a:ext uri="{FF2B5EF4-FFF2-40B4-BE49-F238E27FC236}">
                <a16:creationId xmlns:a16="http://schemas.microsoft.com/office/drawing/2014/main" xmlns="" id="{93D04FFB-E7DA-8FB5-79A9-6DE739163D9C}"/>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5004" r="-3" b="21501"/>
          <a:stretch/>
        </p:blipFill>
        <p:spPr bwMode="auto">
          <a:xfrm>
            <a:off x="20" y="3469102"/>
            <a:ext cx="4003019"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5546677C-1D46-4087-A001-5F8A52F8AAB3" descr="IMG_9180.jpg">
            <a:extLst>
              <a:ext uri="{FF2B5EF4-FFF2-40B4-BE49-F238E27FC236}">
                <a16:creationId xmlns:a16="http://schemas.microsoft.com/office/drawing/2014/main" xmlns="" id="{E4543EDF-C82F-E283-47A6-7421809B6CC0}"/>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9485" r="-1" b="17300"/>
          <a:stretch/>
        </p:blipFill>
        <p:spPr bwMode="auto">
          <a:xfrm>
            <a:off x="4094479" y="3469102"/>
            <a:ext cx="4014047" cy="338328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C6E885BB-57E6-44B0-B0A8-EB793B29BD89" descr="IMG_9138.jpg">
            <a:extLst>
              <a:ext uri="{FF2B5EF4-FFF2-40B4-BE49-F238E27FC236}">
                <a16:creationId xmlns:a16="http://schemas.microsoft.com/office/drawing/2014/main" xmlns="" id="{EEBFD5A1-DDA4-A9E6-A38E-B57F742B4597}"/>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1652" r="-3" b="-3"/>
          <a:stretch/>
        </p:blipFill>
        <p:spPr bwMode="auto">
          <a:xfrm>
            <a:off x="8199966" y="3469102"/>
            <a:ext cx="3992034"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5673BE01-7A60-91F6-DFBE-D331C2B79DC6}"/>
              </a:ext>
            </a:extLst>
          </p:cNvPr>
          <p:cNvSpPr/>
          <p:nvPr/>
        </p:nvSpPr>
        <p:spPr>
          <a:xfrm>
            <a:off x="4378960" y="3063239"/>
            <a:ext cx="3164840" cy="731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Football Coaching with ICT!</a:t>
            </a:r>
          </a:p>
        </p:txBody>
      </p:sp>
    </p:spTree>
    <p:extLst>
      <p:ext uri="{BB962C8B-B14F-4D97-AF65-F5344CB8AC3E}">
        <p14:creationId xmlns:p14="http://schemas.microsoft.com/office/powerpoint/2010/main" xmlns="" val="3099263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547CAC7-F0E7-26E0-E4D1-3E87621410F2}"/>
              </a:ext>
            </a:extLst>
          </p:cNvPr>
          <p:cNvSpPr>
            <a:spLocks noGrp="1"/>
          </p:cNvSpPr>
          <p:nvPr>
            <p:ph type="title"/>
          </p:nvPr>
        </p:nvSpPr>
        <p:spPr>
          <a:xfrm>
            <a:off x="686834" y="1153572"/>
            <a:ext cx="3200400" cy="4461163"/>
          </a:xfrm>
        </p:spPr>
        <p:txBody>
          <a:bodyPr>
            <a:normAutofit/>
          </a:bodyPr>
          <a:lstStyle/>
          <a:p>
            <a:r>
              <a:rPr lang="en-GB">
                <a:solidFill>
                  <a:srgbClr val="FFFFFF"/>
                </a:solidFill>
              </a:rPr>
              <a:t>Funding </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F3330023-A056-178C-12C3-471ADBB0FE7A}"/>
              </a:ext>
            </a:extLst>
          </p:cNvPr>
          <p:cNvSpPr>
            <a:spLocks noGrp="1"/>
          </p:cNvSpPr>
          <p:nvPr>
            <p:ph idx="1"/>
          </p:nvPr>
        </p:nvSpPr>
        <p:spPr>
          <a:xfrm>
            <a:off x="4447308" y="591344"/>
            <a:ext cx="6906491" cy="5585619"/>
          </a:xfrm>
        </p:spPr>
        <p:txBody>
          <a:bodyPr anchor="ctr">
            <a:normAutofit fontScale="92500" lnSpcReduction="10000"/>
          </a:bodyPr>
          <a:lstStyle/>
          <a:p>
            <a:r>
              <a:rPr lang="en-GB" sz="2600" dirty="0"/>
              <a:t>Wanda’s has spent a great deal of time each month , doing funding application sand feedback to funders, to support and sustain the Youth Café and all the activities the young people enjoy taking part in, that are all provided all year round FREE.</a:t>
            </a:r>
          </a:p>
          <a:p>
            <a:r>
              <a:rPr lang="en-GB" sz="2600" dirty="0"/>
              <a:t>We have recently been awarded funding from The Corra Foundation to give vulnerable families support with a £50 voucher Food and £50 Fuel Voucher for 6 month’s </a:t>
            </a:r>
          </a:p>
          <a:p>
            <a:r>
              <a:rPr lang="en-GB" sz="2600" dirty="0"/>
              <a:t>We delivered a number of sacks of presents from MFR Cash for Kids, along with Warm Winter Clothing.  </a:t>
            </a:r>
          </a:p>
          <a:p>
            <a:r>
              <a:rPr lang="en-GB" sz="2600" dirty="0"/>
              <a:t>Application Success with HC Cost of Living to support with YC Staffing Costs, Cookwell, Bakewell &amp; Easter Programme. </a:t>
            </a:r>
          </a:p>
          <a:p>
            <a:r>
              <a:rPr lang="en-GB" sz="2600" dirty="0"/>
              <a:t>All activities are planned in consultation with young people as we are a youth led project.</a:t>
            </a:r>
          </a:p>
          <a:p>
            <a:endParaRPr lang="en-GB" sz="2600" dirty="0"/>
          </a:p>
          <a:p>
            <a:endParaRPr lang="en-GB" sz="2600" dirty="0"/>
          </a:p>
        </p:txBody>
      </p:sp>
    </p:spTree>
    <p:extLst>
      <p:ext uri="{BB962C8B-B14F-4D97-AF65-F5344CB8AC3E}">
        <p14:creationId xmlns:p14="http://schemas.microsoft.com/office/powerpoint/2010/main" xmlns="" val="2166714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E5F0C5-8DAD-151B-0AE7-E239F6EAD204}"/>
              </a:ext>
            </a:extLst>
          </p:cNvPr>
          <p:cNvSpPr>
            <a:spLocks noGrp="1"/>
          </p:cNvSpPr>
          <p:nvPr>
            <p:ph type="title"/>
          </p:nvPr>
        </p:nvSpPr>
        <p:spPr/>
        <p:txBody>
          <a:bodyPr/>
          <a:lstStyle/>
          <a:p>
            <a:r>
              <a:rPr lang="en-GB" dirty="0"/>
              <a:t>Activities up and coming in 2023</a:t>
            </a:r>
          </a:p>
        </p:txBody>
      </p:sp>
      <p:graphicFrame>
        <p:nvGraphicFramePr>
          <p:cNvPr id="5" name="Content Placeholder 2">
            <a:extLst>
              <a:ext uri="{FF2B5EF4-FFF2-40B4-BE49-F238E27FC236}">
                <a16:creationId xmlns:a16="http://schemas.microsoft.com/office/drawing/2014/main" xmlns="" id="{A29CCE82-B146-5341-34F8-032CFFF2770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741250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CBA6FA-EDBD-44AD-1669-CF77D6C89895}"/>
              </a:ext>
            </a:extLst>
          </p:cNvPr>
          <p:cNvSpPr>
            <a:spLocks noGrp="1"/>
          </p:cNvSpPr>
          <p:nvPr>
            <p:ph type="ctrTitle"/>
          </p:nvPr>
        </p:nvSpPr>
        <p:spPr>
          <a:xfrm>
            <a:off x="1910080" y="4292283"/>
            <a:ext cx="9144000" cy="2387600"/>
          </a:xfrm>
        </p:spPr>
        <p:txBody>
          <a:bodyPr>
            <a:normAutofit fontScale="90000"/>
          </a:bodyPr>
          <a:lstStyle/>
          <a:p>
            <a:r>
              <a:rPr lang="en-GB" dirty="0"/>
              <a:t>If you would like anymore information please get in contact with myself.</a:t>
            </a:r>
          </a:p>
        </p:txBody>
      </p:sp>
      <p:pic>
        <p:nvPicPr>
          <p:cNvPr id="2052" name="Picture 4" descr="Thank You greeting cards. Free download all images.">
            <a:extLst>
              <a:ext uri="{FF2B5EF4-FFF2-40B4-BE49-F238E27FC236}">
                <a16:creationId xmlns:a16="http://schemas.microsoft.com/office/drawing/2014/main" xmlns="" id="{98655DEB-667C-4ED1-F402-3CA5E9AA6F1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43313" y="178117"/>
            <a:ext cx="6066917" cy="40433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00351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FECD6884-469B-55FC-1471-2EBEB45CDAC3}"/>
              </a:ext>
            </a:extLst>
          </p:cNvPr>
          <p:cNvGraphicFramePr>
            <a:graphicFrameLocks noGrp="1"/>
          </p:cNvGraphicFramePr>
          <p:nvPr/>
        </p:nvGraphicFramePr>
        <p:xfrm>
          <a:off x="874645" y="178904"/>
          <a:ext cx="10286999" cy="5724940"/>
        </p:xfrm>
        <a:graphic>
          <a:graphicData uri="http://schemas.openxmlformats.org/drawingml/2006/table">
            <a:tbl>
              <a:tblPr firstRow="1" firstCol="1" bandRow="1"/>
              <a:tblGrid>
                <a:gridCol w="2514696">
                  <a:extLst>
                    <a:ext uri="{9D8B030D-6E8A-4147-A177-3AD203B41FA5}">
                      <a16:colId xmlns:a16="http://schemas.microsoft.com/office/drawing/2014/main" xmlns="" val="2315037264"/>
                    </a:ext>
                  </a:extLst>
                </a:gridCol>
                <a:gridCol w="3237693">
                  <a:extLst>
                    <a:ext uri="{9D8B030D-6E8A-4147-A177-3AD203B41FA5}">
                      <a16:colId xmlns:a16="http://schemas.microsoft.com/office/drawing/2014/main" xmlns="" val="3676392175"/>
                    </a:ext>
                  </a:extLst>
                </a:gridCol>
                <a:gridCol w="3239488">
                  <a:extLst>
                    <a:ext uri="{9D8B030D-6E8A-4147-A177-3AD203B41FA5}">
                      <a16:colId xmlns:a16="http://schemas.microsoft.com/office/drawing/2014/main" xmlns="" val="851105931"/>
                    </a:ext>
                  </a:extLst>
                </a:gridCol>
                <a:gridCol w="1295122">
                  <a:extLst>
                    <a:ext uri="{9D8B030D-6E8A-4147-A177-3AD203B41FA5}">
                      <a16:colId xmlns:a16="http://schemas.microsoft.com/office/drawing/2014/main" xmlns="" val="63799851"/>
                    </a:ext>
                  </a:extLst>
                </a:gridCol>
              </a:tblGrid>
              <a:tr h="402647">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Day</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Activity</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Time</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Age</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69741467"/>
                  </a:ext>
                </a:extLst>
              </a:tr>
              <a:tr h="1221734">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Monday</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Multi-Sports ran by our Young HLH leaders</a:t>
                      </a:r>
                      <a:endParaRPr lang="en-GB" sz="2600" b="0" i="0" u="none" strike="noStrike">
                        <a:effectLst/>
                        <a:latin typeface="Arial" panose="020B0604020202020204" pitchFamily="34" charset="0"/>
                      </a:endParaRPr>
                    </a:p>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Athletics’ starting (6</a:t>
                      </a:r>
                      <a:r>
                        <a:rPr lang="en-GB" sz="2000" b="0" i="0" u="none" strike="noStrike" baseline="30000">
                          <a:effectLst/>
                          <a:latin typeface="Calibri" panose="020F0502020204030204" pitchFamily="34" charset="0"/>
                          <a:ea typeface="Calibri" panose="020F0502020204030204" pitchFamily="34" charset="0"/>
                          <a:cs typeface="Times New Roman" panose="02020603050405020304" pitchFamily="18" charset="0"/>
                        </a:rPr>
                        <a:t>th</a:t>
                      </a: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 Feb)</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4.15pm – 5.15pm</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P1 +</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5838343"/>
                  </a:ext>
                </a:extLst>
              </a:tr>
              <a:tr h="737644">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Wednesday</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Football Coaching with Inverness Caley Thistle</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3.15pm – 4.15pm</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P1+</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29905316"/>
                  </a:ext>
                </a:extLst>
              </a:tr>
              <a:tr h="1072641">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Wednesday</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Junior Youth Café, Arts, Crafts, Sports, Bakewell/ Cookwell</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4.15pm – 5pm</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P1+</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9060449"/>
                  </a:ext>
                </a:extLst>
              </a:tr>
              <a:tr h="737644">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Wednesday</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Snr Youth Café range of activities provided </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4pm - 7pm</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S1+</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57202832"/>
                  </a:ext>
                </a:extLst>
              </a:tr>
              <a:tr h="665892">
                <a:tc>
                  <a:txBody>
                    <a:bodyPr/>
                    <a:lstStyle/>
                    <a:p>
                      <a:pPr algn="ctr" fontAlgn="t">
                        <a:lnSpc>
                          <a:spcPct val="107000"/>
                        </a:lnSpc>
                        <a:spcBef>
                          <a:spcPts val="0"/>
                        </a:spcBef>
                        <a:spcAft>
                          <a:spcPts val="800"/>
                        </a:spcAft>
                      </a:pPr>
                      <a:r>
                        <a:rPr lang="en-GB" sz="2000" b="0" i="0" u="none" strike="noStrike" dirty="0">
                          <a:effectLst/>
                          <a:latin typeface="Calibri" panose="020F0502020204030204" pitchFamily="34" charset="0"/>
                          <a:ea typeface="Calibri" panose="020F0502020204030204" pitchFamily="34" charset="0"/>
                          <a:cs typeface="Times New Roman" panose="02020603050405020304" pitchFamily="18" charset="0"/>
                        </a:rPr>
                        <a:t>Wednesday</a:t>
                      </a:r>
                      <a:endParaRPr lang="en-GB" sz="2600" b="0" i="0" u="none" strike="noStrike" dirty="0">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Indoor Rowing - </a:t>
                      </a:r>
                      <a:r>
                        <a:rPr lang="en-GB" sz="1600" b="0" i="0" u="none" strike="noStrike">
                          <a:effectLst/>
                          <a:latin typeface="Calibri" panose="020F0502020204030204" pitchFamily="34" charset="0"/>
                          <a:ea typeface="Calibri" panose="020F0502020204030204" pitchFamily="34" charset="0"/>
                          <a:cs typeface="Times New Roman" panose="02020603050405020304" pitchFamily="18" charset="0"/>
                        </a:rPr>
                        <a:t>Organised and ran by Teagan </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4.30pm – 6.30pm</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P7+</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5944423"/>
                  </a:ext>
                </a:extLst>
              </a:tr>
              <a:tr h="886738">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Friday</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Outdoor Rowing</a:t>
                      </a:r>
                      <a:endParaRPr lang="en-GB" sz="2600" b="0" i="0" u="none" strike="noStrike">
                        <a:effectLst/>
                        <a:latin typeface="Arial" panose="020B0604020202020204" pitchFamily="34" charset="0"/>
                      </a:endParaRPr>
                    </a:p>
                    <a:p>
                      <a:pPr algn="ctr" fontAlgn="t">
                        <a:lnSpc>
                          <a:spcPct val="107000"/>
                        </a:lnSpc>
                        <a:spcBef>
                          <a:spcPts val="0"/>
                        </a:spcBef>
                        <a:spcAft>
                          <a:spcPts val="800"/>
                        </a:spcAft>
                      </a:pPr>
                      <a:r>
                        <a:rPr lang="en-GB" sz="1600" b="0" i="0" u="none" strike="noStrike">
                          <a:effectLst/>
                          <a:latin typeface="Calibri" panose="020F0502020204030204" pitchFamily="34" charset="0"/>
                          <a:ea typeface="Calibri" panose="020F0502020204030204" pitchFamily="34" charset="0"/>
                          <a:cs typeface="Times New Roman" panose="02020603050405020304" pitchFamily="18" charset="0"/>
                        </a:rPr>
                        <a:t>(Weather Dependant)</a:t>
                      </a: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a:effectLst/>
                          <a:latin typeface="Calibri" panose="020F0502020204030204" pitchFamily="34" charset="0"/>
                          <a:ea typeface="Calibri" panose="020F0502020204030204" pitchFamily="34" charset="0"/>
                          <a:cs typeface="Times New Roman" panose="02020603050405020304" pitchFamily="18" charset="0"/>
                        </a:rPr>
                        <a:t>2pm – 4pm</a:t>
                      </a:r>
                      <a:endParaRPr lang="en-GB" sz="2600" b="0" i="0" u="none" strike="noStrike">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n-GB" sz="2000" b="0" i="0" u="none" strike="noStrike" dirty="0">
                          <a:effectLst/>
                          <a:latin typeface="Calibri" panose="020F0502020204030204" pitchFamily="34" charset="0"/>
                          <a:ea typeface="Calibri" panose="020F0502020204030204" pitchFamily="34" charset="0"/>
                          <a:cs typeface="Times New Roman" panose="02020603050405020304" pitchFamily="18" charset="0"/>
                        </a:rPr>
                        <a:t>S1+</a:t>
                      </a:r>
                      <a:endParaRPr lang="en-GB" sz="2600" b="0" i="0" u="none" strike="noStrike" dirty="0">
                        <a:effectLst/>
                        <a:latin typeface="Arial" panose="020B0604020202020204" pitchFamily="34" charset="0"/>
                      </a:endParaRPr>
                    </a:p>
                  </a:txBody>
                  <a:tcPr marL="97934" marR="97934" marT="136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42681451"/>
                  </a:ext>
                </a:extLst>
              </a:tr>
            </a:tbl>
          </a:graphicData>
        </a:graphic>
      </p:graphicFrame>
      <p:sp>
        <p:nvSpPr>
          <p:cNvPr id="3" name="Star: 6 Points 2">
            <a:extLst>
              <a:ext uri="{FF2B5EF4-FFF2-40B4-BE49-F238E27FC236}">
                <a16:creationId xmlns:a16="http://schemas.microsoft.com/office/drawing/2014/main" xmlns="" id="{2193EE76-0B0F-3DCA-08F3-82E95D479481}"/>
              </a:ext>
            </a:extLst>
          </p:cNvPr>
          <p:cNvSpPr/>
          <p:nvPr/>
        </p:nvSpPr>
        <p:spPr>
          <a:xfrm>
            <a:off x="0" y="5536095"/>
            <a:ext cx="2584174" cy="1510747"/>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FREE Hot Meal, Soup and Refreshments </a:t>
            </a:r>
          </a:p>
        </p:txBody>
      </p:sp>
      <p:pic>
        <p:nvPicPr>
          <p:cNvPr id="4" name="Picture 3" descr="A picture containing text, device&#10;&#10;Description automatically generated">
            <a:extLst>
              <a:ext uri="{FF2B5EF4-FFF2-40B4-BE49-F238E27FC236}">
                <a16:creationId xmlns:a16="http://schemas.microsoft.com/office/drawing/2014/main" xmlns="" id="{2D49322C-FF90-1CF3-6624-27E0D9D1ACF6}"/>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21016" y="6032031"/>
            <a:ext cx="1511300" cy="647065"/>
          </a:xfrm>
          <a:prstGeom prst="rect">
            <a:avLst/>
          </a:prstGeom>
          <a:noFill/>
          <a:ln>
            <a:noFill/>
          </a:ln>
        </p:spPr>
      </p:pic>
      <p:pic>
        <p:nvPicPr>
          <p:cNvPr id="1026" name="Picture 2">
            <a:extLst>
              <a:ext uri="{FF2B5EF4-FFF2-40B4-BE49-F238E27FC236}">
                <a16:creationId xmlns:a16="http://schemas.microsoft.com/office/drawing/2014/main" xmlns="" id="{5CF6BC2E-0411-E91E-5B88-9C6BFC1DFA8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61644" y="6032031"/>
            <a:ext cx="617670" cy="66643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Scotmid Co-operative is fundraising for PROSTATE CANCER UK">
            <a:extLst>
              <a:ext uri="{FF2B5EF4-FFF2-40B4-BE49-F238E27FC236}">
                <a16:creationId xmlns:a16="http://schemas.microsoft.com/office/drawing/2014/main" xmlns="" id="{8E7F11B9-2AA9-7D2D-26B7-EF789B1212C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989510" y="6233300"/>
            <a:ext cx="1686560" cy="44579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Independents form new Highland Council administration - BBC News">
            <a:extLst>
              <a:ext uri="{FF2B5EF4-FFF2-40B4-BE49-F238E27FC236}">
                <a16:creationId xmlns:a16="http://schemas.microsoft.com/office/drawing/2014/main" xmlns="" id="{2E02D889-CD70-08B7-17D8-461883782999}"/>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53680" y="6051398"/>
            <a:ext cx="1150340" cy="6470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46785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C3DBBFD-F93F-899B-B7F8-6296D8DB585A}"/>
              </a:ext>
            </a:extLst>
          </p:cNvPr>
          <p:cNvSpPr>
            <a:spLocks noGrp="1"/>
          </p:cNvSpPr>
          <p:nvPr>
            <p:ph type="title"/>
          </p:nvPr>
        </p:nvSpPr>
        <p:spPr>
          <a:xfrm>
            <a:off x="686834" y="1153572"/>
            <a:ext cx="3200400" cy="4461163"/>
          </a:xfrm>
        </p:spPr>
        <p:txBody>
          <a:bodyPr>
            <a:normAutofit/>
          </a:bodyPr>
          <a:lstStyle/>
          <a:p>
            <a:r>
              <a:rPr lang="en-GB">
                <a:solidFill>
                  <a:srgbClr val="FFFFFF"/>
                </a:solidFill>
              </a:rPr>
              <a:t>Inspire 2022</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91918239-54B7-05AB-E0CA-D5AE2E592478}"/>
              </a:ext>
            </a:extLst>
          </p:cNvPr>
          <p:cNvSpPr>
            <a:spLocks noGrp="1"/>
          </p:cNvSpPr>
          <p:nvPr>
            <p:ph idx="1"/>
          </p:nvPr>
        </p:nvSpPr>
        <p:spPr>
          <a:xfrm>
            <a:off x="4447308" y="591344"/>
            <a:ext cx="6906491" cy="5585619"/>
          </a:xfrm>
        </p:spPr>
        <p:txBody>
          <a:bodyPr anchor="ctr">
            <a:norm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our Inspire 2022 Crew had Great Success in Showcasing their project ideas </a:t>
            </a:r>
            <a:r>
              <a:rPr lang="en-GB" sz="1800" dirty="0">
                <a:effectLst/>
                <a:latin typeface="Segoe UI Emoji" panose="020B0502040204020203" pitchFamily="34" charset="0"/>
                <a:ea typeface="Calibri" panose="020F0502020204030204" pitchFamily="34" charset="0"/>
                <a:cs typeface="Segoe UI Emoji" panose="020B0502040204020203"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they took part in a 3 hour training session with Youth Scotland and suitably impressed the judging panel from the chamber of Commerce Inverness , Youth Highland , Youth Scotland and none other than our famous 2 Tilly and Teagan .</a:t>
            </a:r>
            <a:r>
              <a:rPr lang="en-GB" sz="1800" dirty="0">
                <a:effectLst/>
                <a:latin typeface="Segoe UI Emoji" panose="020B0502040204020203" pitchFamily="34" charset="0"/>
                <a:ea typeface="Calibri" panose="020F0502020204030204" pitchFamily="34" charset="0"/>
                <a:cs typeface="Segoe UI Emoji" panose="020B0502040204020203" pitchFamily="34"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Tilly s last volunteering session before she heads of to Australia. </a:t>
            </a:r>
            <a:r>
              <a:rPr lang="en-GB"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Biggest thanks to the panel and to Anna from Youth Scotland for the training and the scrumptious </a:t>
            </a:r>
            <a:r>
              <a:rPr lang="en-GB" sz="1800" dirty="0">
                <a:latin typeface="Calibri" panose="020F0502020204030204" pitchFamily="34" charset="0"/>
                <a:ea typeface="Calibri" panose="020F0502020204030204" pitchFamily="34" charset="0"/>
                <a:cs typeface="Times New Roman" panose="02020603050405020304" pitchFamily="18" charset="0"/>
              </a:rPr>
              <a:t>S</a:t>
            </a:r>
            <a:r>
              <a:rPr lang="en-GB" sz="1800" dirty="0">
                <a:effectLst/>
                <a:latin typeface="Calibri" panose="020F0502020204030204" pitchFamily="34" charset="0"/>
                <a:ea typeface="Calibri" panose="020F0502020204030204" pitchFamily="34" charset="0"/>
                <a:cs typeface="Times New Roman" panose="02020603050405020304" pitchFamily="18" charset="0"/>
              </a:rPr>
              <a:t>utor creek pizzas </a:t>
            </a:r>
            <a:r>
              <a:rPr lang="en-GB" sz="1800" dirty="0">
                <a:effectLst/>
                <a:latin typeface="Segoe UI Emoji" panose="020B0502040204020203" pitchFamily="34" charset="0"/>
                <a:ea typeface="Calibri" panose="020F0502020204030204" pitchFamily="34" charset="0"/>
                <a:cs typeface="Segoe UI Emoji" panose="020B0502040204020203"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Segoe UI Emoji" panose="020B0502040204020203" pitchFamily="34" charset="0"/>
                <a:ea typeface="Calibri" panose="020F0502020204030204" pitchFamily="34" charset="0"/>
                <a:cs typeface="Segoe UI Emoji" panose="020B0502040204020203"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What is Inspire 2022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Taking inspiration from the 10th anniversary of the London 2012 Olympic games , Inspire 2022 is a Youth led events based social action programme which uses national events as a springboard for young people to design positive activities for their own communities, bridging community divides and giving young people a voice in a year of national celebration </a:t>
            </a:r>
            <a:r>
              <a:rPr lang="en-GB" sz="1800" dirty="0">
                <a:effectLst/>
                <a:latin typeface="Segoe UI Emoji" panose="020B0502040204020203" pitchFamily="34" charset="0"/>
                <a:ea typeface="Calibri" panose="020F0502020204030204" pitchFamily="34" charset="0"/>
                <a:cs typeface="Segoe UI Emoji" panose="020B0502040204020203"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p>
        </p:txBody>
      </p:sp>
    </p:spTree>
    <p:extLst>
      <p:ext uri="{BB962C8B-B14F-4D97-AF65-F5344CB8AC3E}">
        <p14:creationId xmlns:p14="http://schemas.microsoft.com/office/powerpoint/2010/main" xmlns="" val="2313104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06FBACCF-520F-4315-AAAA-10D844650C6B" descr="IMG_9581.jpg">
            <a:extLst>
              <a:ext uri="{FF2B5EF4-FFF2-40B4-BE49-F238E27FC236}">
                <a16:creationId xmlns:a16="http://schemas.microsoft.com/office/drawing/2014/main" xmlns="" id="{5B363D67-7B48-2CBC-9096-71E67F8CA72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911" r="1" b="14489"/>
          <a:stretch/>
        </p:blipFill>
        <p:spPr bwMode="auto">
          <a:xfrm>
            <a:off x="196850" y="11486"/>
            <a:ext cx="11798300" cy="65127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78CAE78C-4774-86D0-7DE5-0128E9218745}"/>
              </a:ext>
            </a:extLst>
          </p:cNvPr>
          <p:cNvSpPr/>
          <p:nvPr/>
        </p:nvSpPr>
        <p:spPr>
          <a:xfrm>
            <a:off x="2631943" y="333751"/>
            <a:ext cx="6437464" cy="111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t>Inspire 2022 Crew!</a:t>
            </a:r>
          </a:p>
        </p:txBody>
      </p:sp>
    </p:spTree>
    <p:extLst>
      <p:ext uri="{BB962C8B-B14F-4D97-AF65-F5344CB8AC3E}">
        <p14:creationId xmlns:p14="http://schemas.microsoft.com/office/powerpoint/2010/main" xmlns="" val="504476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8">
            <a:extLst>
              <a:ext uri="{FF2B5EF4-FFF2-40B4-BE49-F238E27FC236}">
                <a16:creationId xmlns:a16="http://schemas.microsoft.com/office/drawing/2014/main" xmlns="" id="{6742736B-1326-450B-9240-348937388E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7C320701-3C98-428A-B6B7-11A6EDAE6448" descr="IMG_9253.JPG">
            <a:extLst>
              <a:ext uri="{FF2B5EF4-FFF2-40B4-BE49-F238E27FC236}">
                <a16:creationId xmlns:a16="http://schemas.microsoft.com/office/drawing/2014/main" xmlns="" id="{71466A12-EC33-A856-4CCB-0635E479CE2D}"/>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7822" b="13509"/>
          <a:stretch/>
        </p:blipFill>
        <p:spPr bwMode="auto">
          <a:xfrm>
            <a:off x="471944" y="555217"/>
            <a:ext cx="4268712" cy="333922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09751F51-77D0-496D-935C-1FC78C7593E7" descr="IMG_9256.JPG">
            <a:extLst>
              <a:ext uri="{FF2B5EF4-FFF2-40B4-BE49-F238E27FC236}">
                <a16:creationId xmlns:a16="http://schemas.microsoft.com/office/drawing/2014/main" xmlns="" id="{59445540-51A1-2B47-EF7E-6E5C84380E64}"/>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6702" r="2" b="1767"/>
          <a:stretch/>
        </p:blipFill>
        <p:spPr bwMode="auto">
          <a:xfrm>
            <a:off x="477507" y="4074019"/>
            <a:ext cx="2048359" cy="222678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B5C1CFF0-728C-4DC8-A934-BE03C4E4B70A" descr="IMG_9255.JPG">
            <a:extLst>
              <a:ext uri="{FF2B5EF4-FFF2-40B4-BE49-F238E27FC236}">
                <a16:creationId xmlns:a16="http://schemas.microsoft.com/office/drawing/2014/main" xmlns="" id="{FD52247E-F6E6-C7E7-FAD7-8750F6F1E75F}"/>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1813" r="-6" b="6798"/>
          <a:stretch/>
        </p:blipFill>
        <p:spPr bwMode="auto">
          <a:xfrm>
            <a:off x="2686733" y="4072045"/>
            <a:ext cx="2053923" cy="222876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A60314EF-44A1-4687-808B-0BEEE2CBD7EB" descr="IMG_9257.JPG">
            <a:extLst>
              <a:ext uri="{FF2B5EF4-FFF2-40B4-BE49-F238E27FC236}">
                <a16:creationId xmlns:a16="http://schemas.microsoft.com/office/drawing/2014/main" xmlns="" id="{40924156-3D53-2507-67AD-E32490308DCA}"/>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34302" b="2205"/>
          <a:stretch/>
        </p:blipFill>
        <p:spPr bwMode="auto">
          <a:xfrm>
            <a:off x="4933183" y="555218"/>
            <a:ext cx="6786873" cy="57455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83101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59" name="Rectangle 14352">
            <a:extLst>
              <a:ext uri="{FF2B5EF4-FFF2-40B4-BE49-F238E27FC236}">
                <a16:creationId xmlns:a16="http://schemas.microsoft.com/office/drawing/2014/main" xmlns="" id="{5E52985E-2553-471E-82AA-5ED7A32989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306E4C05-2E3E-B5F4-AB58-BEC15CCED88C}"/>
              </a:ext>
            </a:extLst>
          </p:cNvPr>
          <p:cNvSpPr>
            <a:spLocks noGrp="1"/>
          </p:cNvSpPr>
          <p:nvPr>
            <p:ph type="title"/>
          </p:nvPr>
        </p:nvSpPr>
        <p:spPr>
          <a:xfrm>
            <a:off x="649270" y="4615840"/>
            <a:ext cx="3885141" cy="1526741"/>
          </a:xfrm>
        </p:spPr>
        <p:txBody>
          <a:bodyPr>
            <a:normAutofit/>
          </a:bodyPr>
          <a:lstStyle/>
          <a:p>
            <a:pPr algn="r"/>
            <a:r>
              <a:rPr lang="en-GB" sz="3000">
                <a:solidFill>
                  <a:schemeClr val="bg1"/>
                </a:solidFill>
              </a:rPr>
              <a:t>Jnr Christmas Crafts </a:t>
            </a:r>
          </a:p>
        </p:txBody>
      </p:sp>
      <p:pic>
        <p:nvPicPr>
          <p:cNvPr id="14339" name="4E1C37DB-EC7A-40B2-A90A-E101369E3860" descr="IMG_9228.jpg">
            <a:extLst>
              <a:ext uri="{FF2B5EF4-FFF2-40B4-BE49-F238E27FC236}">
                <a16:creationId xmlns:a16="http://schemas.microsoft.com/office/drawing/2014/main" xmlns="" id="{1DADB3B1-6D97-CEC5-A458-80E90454B950}"/>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 b="32102"/>
          <a:stretch/>
        </p:blipFill>
        <p:spPr bwMode="auto">
          <a:xfrm>
            <a:off x="393308" y="352931"/>
            <a:ext cx="4141103" cy="374904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 name="48ADE2A4-F540-4E1D-9091-928E7ACF974F" descr="IMG_9223.jpg">
            <a:extLst>
              <a:ext uri="{FF2B5EF4-FFF2-40B4-BE49-F238E27FC236}">
                <a16:creationId xmlns:a16="http://schemas.microsoft.com/office/drawing/2014/main" xmlns="" id="{103945B8-222D-0308-8F2F-BB575674F56D}"/>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316" r="-2" b="24744"/>
          <a:stretch/>
        </p:blipFill>
        <p:spPr bwMode="auto">
          <a:xfrm>
            <a:off x="4945336" y="357013"/>
            <a:ext cx="6853355" cy="374904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360" name="Straight Connector 14354">
            <a:extLst>
              <a:ext uri="{FF2B5EF4-FFF2-40B4-BE49-F238E27FC236}">
                <a16:creationId xmlns:a16="http://schemas.microsoft.com/office/drawing/2014/main" xmlns="" id="{DAE3ABC6-4042-4293-A7DF-F01181363B7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234FD145-72DF-A1F4-5EB2-9C5366FFDA6D}"/>
              </a:ext>
            </a:extLst>
          </p:cNvPr>
          <p:cNvSpPr>
            <a:spLocks noGrp="1"/>
          </p:cNvSpPr>
          <p:nvPr>
            <p:ph idx="1"/>
          </p:nvPr>
        </p:nvSpPr>
        <p:spPr>
          <a:xfrm>
            <a:off x="4945336" y="4615840"/>
            <a:ext cx="6609921" cy="1526741"/>
          </a:xfrm>
        </p:spPr>
        <p:txBody>
          <a:bodyPr anchor="ctr">
            <a:normAutofit/>
          </a:bodyPr>
          <a:lstStyle/>
          <a:p>
            <a:r>
              <a:rPr lang="en-GB" sz="2200">
                <a:solidFill>
                  <a:schemeClr val="bg1"/>
                </a:solidFill>
              </a:rPr>
              <a:t>On the lead up to Christmas there was a Christmas arts &amp; craft session planned for the jnrs.</a:t>
            </a:r>
          </a:p>
          <a:p>
            <a:endParaRPr lang="en-GB" sz="2200">
              <a:solidFill>
                <a:schemeClr val="bg1"/>
              </a:solidFill>
            </a:endParaRPr>
          </a:p>
        </p:txBody>
      </p:sp>
    </p:spTree>
    <p:extLst>
      <p:ext uri="{BB962C8B-B14F-4D97-AF65-F5344CB8AC3E}">
        <p14:creationId xmlns:p14="http://schemas.microsoft.com/office/powerpoint/2010/main" xmlns="" val="4280350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xmlns="" id="{E51BA4DF-2BD4-4EC2-B1DB-B27C8AC718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C393490-4B18-A62B-62C9-B215EE27CF59}"/>
              </a:ext>
            </a:extLst>
          </p:cNvPr>
          <p:cNvSpPr>
            <a:spLocks noGrp="1"/>
          </p:cNvSpPr>
          <p:nvPr>
            <p:ph type="title"/>
          </p:nvPr>
        </p:nvSpPr>
        <p:spPr>
          <a:xfrm>
            <a:off x="4553733" y="548464"/>
            <a:ext cx="6798541" cy="1675623"/>
          </a:xfrm>
        </p:spPr>
        <p:txBody>
          <a:bodyPr anchor="b">
            <a:normAutofit/>
          </a:bodyPr>
          <a:lstStyle/>
          <a:p>
            <a:r>
              <a:rPr lang="en-GB" sz="4000"/>
              <a:t>Jnr Lego Themed Christmas Party </a:t>
            </a:r>
          </a:p>
        </p:txBody>
      </p:sp>
      <p:pic>
        <p:nvPicPr>
          <p:cNvPr id="16386" name="Picture 2" descr="Image result for christmas">
            <a:extLst>
              <a:ext uri="{FF2B5EF4-FFF2-40B4-BE49-F238E27FC236}">
                <a16:creationId xmlns:a16="http://schemas.microsoft.com/office/drawing/2014/main" xmlns="" id="{AABE7EAC-FAC0-DF5E-F82D-D975C8EC3088}"/>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20" r="3602"/>
          <a:stretch/>
        </p:blipFill>
        <p:spPr bwMode="auto">
          <a:xfrm>
            <a:off x="1" y="10"/>
            <a:ext cx="4196496" cy="685799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7D0A5A48-0C58-0D95-543F-F1EA1F6526A2}"/>
              </a:ext>
            </a:extLst>
          </p:cNvPr>
          <p:cNvSpPr>
            <a:spLocks noGrp="1"/>
          </p:cNvSpPr>
          <p:nvPr>
            <p:ph idx="1"/>
          </p:nvPr>
        </p:nvSpPr>
        <p:spPr>
          <a:xfrm>
            <a:off x="4553734" y="2409830"/>
            <a:ext cx="6798539" cy="3705217"/>
          </a:xfrm>
        </p:spPr>
        <p:txBody>
          <a:bodyPr>
            <a:normAutofit/>
          </a:bodyPr>
          <a:lstStyle/>
          <a:p>
            <a:pPr marL="0" indent="0">
              <a:buNone/>
            </a:pPr>
            <a:r>
              <a:rPr lang="en-GB" sz="2000"/>
              <a:t>This was the final session of the year, the session was planned and delivered by the Inspire 2022 Youth Crew – funding received from Youth Scotland.</a:t>
            </a:r>
          </a:p>
          <a:p>
            <a:pPr marL="0" indent="0">
              <a:buNone/>
            </a:pPr>
            <a:endParaRPr lang="en-GB" sz="2000"/>
          </a:p>
          <a:p>
            <a:pPr marL="0" indent="0">
              <a:buNone/>
            </a:pPr>
            <a:r>
              <a:rPr lang="en-GB" sz="2000"/>
              <a:t>There was also a special guest for the evening. </a:t>
            </a:r>
          </a:p>
          <a:p>
            <a:pPr marL="0" indent="0">
              <a:buNone/>
            </a:pPr>
            <a:r>
              <a:rPr lang="en-GB" sz="2000"/>
              <a:t>Feedback from parents on next slide</a:t>
            </a:r>
          </a:p>
        </p:txBody>
      </p:sp>
    </p:spTree>
    <p:extLst>
      <p:ext uri="{BB962C8B-B14F-4D97-AF65-F5344CB8AC3E}">
        <p14:creationId xmlns:p14="http://schemas.microsoft.com/office/powerpoint/2010/main" xmlns="" val="2538016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037">
            <a:extLst>
              <a:ext uri="{FF2B5EF4-FFF2-40B4-BE49-F238E27FC236}">
                <a16:creationId xmlns:a16="http://schemas.microsoft.com/office/drawing/2014/main" xmlns="" id="{4281BC32-FF58-4898-A6B5-7B3D059BC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xmlns="" id="{0D614406-135F-4875-9C87-53822CB1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999" cy="21396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2" name="Rectangle 1041">
            <a:extLst>
              <a:ext uri="{FF2B5EF4-FFF2-40B4-BE49-F238E27FC236}">
                <a16:creationId xmlns:a16="http://schemas.microsoft.com/office/drawing/2014/main" xmlns="" id="{A47020BD-3785-4628-8C5E-A4011B43EF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139694"/>
            <a:ext cx="12192000" cy="14630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1CFFA91F-EDA3-4E94-96C0-83783A310203" descr="IMG_9718.jpg">
            <a:extLst>
              <a:ext uri="{FF2B5EF4-FFF2-40B4-BE49-F238E27FC236}">
                <a16:creationId xmlns:a16="http://schemas.microsoft.com/office/drawing/2014/main" xmlns="" id="{5B06AA75-05F4-B676-074E-D2569E8DE12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074738" y="2916238"/>
            <a:ext cx="5021263" cy="1255713"/>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B14557CF-3375-4965-B050-3D26151BD4C5" descr="IMG_9719.jpg">
            <a:extLst>
              <a:ext uri="{FF2B5EF4-FFF2-40B4-BE49-F238E27FC236}">
                <a16:creationId xmlns:a16="http://schemas.microsoft.com/office/drawing/2014/main" xmlns="" id="{58354316-861D-AEFC-3776-E0BF3112AF0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074738" y="4240213"/>
            <a:ext cx="5021263" cy="1662113"/>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02DFF056-BC62-416D-8F26-96D682B4A629" descr="IMG_9717.jpg">
            <a:extLst>
              <a:ext uri="{FF2B5EF4-FFF2-40B4-BE49-F238E27FC236}">
                <a16:creationId xmlns:a16="http://schemas.microsoft.com/office/drawing/2014/main" xmlns="" id="{189815AC-5EAB-216D-BEDA-D7DCA3FABAA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164263" y="2916238"/>
            <a:ext cx="4957763" cy="298608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C9EDE5EC-9F55-A178-217F-50AC5FE7B44B}"/>
              </a:ext>
            </a:extLst>
          </p:cNvPr>
          <p:cNvSpPr>
            <a:spLocks noGrp="1"/>
          </p:cNvSpPr>
          <p:nvPr>
            <p:ph type="title"/>
          </p:nvPr>
        </p:nvSpPr>
        <p:spPr>
          <a:xfrm>
            <a:off x="960120" y="434101"/>
            <a:ext cx="10279971" cy="1362042"/>
          </a:xfrm>
        </p:spPr>
        <p:txBody>
          <a:bodyPr anchor="b">
            <a:normAutofit/>
          </a:bodyPr>
          <a:lstStyle/>
          <a:p>
            <a:r>
              <a:rPr lang="en-GB" sz="4800">
                <a:solidFill>
                  <a:schemeClr val="bg1"/>
                </a:solidFill>
              </a:rPr>
              <a:t>Feedback from Parents</a:t>
            </a:r>
          </a:p>
        </p:txBody>
      </p:sp>
    </p:spTree>
    <p:extLst>
      <p:ext uri="{BB962C8B-B14F-4D97-AF65-F5344CB8AC3E}">
        <p14:creationId xmlns:p14="http://schemas.microsoft.com/office/powerpoint/2010/main" xmlns="" val="3942772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1257</Words>
  <Application>Microsoft Office PowerPoint</Application>
  <PresentationFormat>Custom</PresentationFormat>
  <Paragraphs>115</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Cromarty Youth Café </vt:lpstr>
      <vt:lpstr>The Hub </vt:lpstr>
      <vt:lpstr>Slide 3</vt:lpstr>
      <vt:lpstr>Inspire 2022</vt:lpstr>
      <vt:lpstr>Slide 5</vt:lpstr>
      <vt:lpstr>Slide 6</vt:lpstr>
      <vt:lpstr>Jnr Christmas Crafts </vt:lpstr>
      <vt:lpstr>Jnr Lego Themed Christmas Party </vt:lpstr>
      <vt:lpstr>Feedback from Parents</vt:lpstr>
      <vt:lpstr>Slide 10</vt:lpstr>
      <vt:lpstr>Slide 11</vt:lpstr>
      <vt:lpstr>Slide 12</vt:lpstr>
      <vt:lpstr>Slide 13</vt:lpstr>
      <vt:lpstr>Winter Warm Bags </vt:lpstr>
      <vt:lpstr>Slide 15</vt:lpstr>
      <vt:lpstr>Slide 16</vt:lpstr>
      <vt:lpstr>Cfine </vt:lpstr>
      <vt:lpstr>FOOD!</vt:lpstr>
      <vt:lpstr>Slide 19</vt:lpstr>
      <vt:lpstr>Slide 20</vt:lpstr>
      <vt:lpstr>Saltire Awards &amp; HLH Leadership </vt:lpstr>
      <vt:lpstr>Slide 22</vt:lpstr>
      <vt:lpstr>Trip to Eden Court Pantomime to see Peter Pan </vt:lpstr>
      <vt:lpstr>Partnership Development </vt:lpstr>
      <vt:lpstr>1-1’s </vt:lpstr>
      <vt:lpstr>Slide 26</vt:lpstr>
      <vt:lpstr>Funding </vt:lpstr>
      <vt:lpstr>Activities up and coming in 2023</vt:lpstr>
      <vt:lpstr>If you would like anymore information please get in contact with myself.</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Fraser Thomson</dc:title>
  <dc:creator>Fraser Thomson</dc:creator>
  <cp:lastModifiedBy>Vivienne</cp:lastModifiedBy>
  <cp:revision>7</cp:revision>
  <dcterms:created xsi:type="dcterms:W3CDTF">2022-12-01T13:34:16Z</dcterms:created>
  <dcterms:modified xsi:type="dcterms:W3CDTF">2023-01-27T22:53:27Z</dcterms:modified>
</cp:coreProperties>
</file>